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0058400" cy="7772400"/>
  <p:notesSz cx="10058400" cy="7772400"/>
  <p:embeddedFontLst>
    <p:embeddedFont>
      <p:font typeface="Calibri" panose="020F0502020204030204" pitchFamily="34" charset="0"/>
      <p:regular r:id="rId33"/>
      <p:bold r:id="rId34"/>
      <p:italic r:id="rId35"/>
      <p:boldItalic r:id="rId36"/>
    </p:embeddedFont>
    <p:embeddedFont>
      <p:font typeface="Libre Franklin" panose="020F0502020204030204" pitchFamily="2" charset="0"/>
      <p:regular r:id="rId37"/>
      <p:bold r:id="rId38"/>
      <p:italic r:id="rId39"/>
      <p:boldItalic r:id="rId40"/>
    </p:embeddedFont>
    <p:embeddedFont>
      <p:font typeface="Libre Franklin Medium"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3EA291-C4BA-42C0-9D32-3B02724C6856}">
  <a:tblStyle styleId="{3D3EA291-C4BA-42C0-9D32-3B02724C68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5" d="100"/>
          <a:sy n="55" d="100"/>
        </p:scale>
        <p:origin x="1440"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76725" y="582925"/>
            <a:ext cx="6705925"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05825" y="3691875"/>
            <a:ext cx="8046700" cy="3497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1005825" y="3691875"/>
            <a:ext cx="8046700" cy="3497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1676725" y="582925"/>
            <a:ext cx="6705925"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3: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3: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7:notes"/>
          <p:cNvSpPr txBox="1">
            <a:spLocks noGrp="1"/>
          </p:cNvSpPr>
          <p:nvPr>
            <p:ph type="body" idx="1"/>
          </p:nvPr>
        </p:nvSpPr>
        <p:spPr>
          <a:xfrm>
            <a:off x="1005825" y="3691875"/>
            <a:ext cx="8046700" cy="3497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7:notes"/>
          <p:cNvSpPr>
            <a:spLocks noGrp="1" noRot="1" noChangeAspect="1"/>
          </p:cNvSpPr>
          <p:nvPr>
            <p:ph type="sldImg" idx="2"/>
          </p:nvPr>
        </p:nvSpPr>
        <p:spPr>
          <a:xfrm>
            <a:off x="1676725" y="582925"/>
            <a:ext cx="6705925"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1:notes"/>
          <p:cNvSpPr txBox="1">
            <a:spLocks noGrp="1"/>
          </p:cNvSpPr>
          <p:nvPr>
            <p:ph type="body" idx="1"/>
          </p:nvPr>
        </p:nvSpPr>
        <p:spPr>
          <a:xfrm>
            <a:off x="1005825" y="3691875"/>
            <a:ext cx="8046700" cy="3497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1:notes"/>
          <p:cNvSpPr>
            <a:spLocks noGrp="1" noRot="1" noChangeAspect="1"/>
          </p:cNvSpPr>
          <p:nvPr>
            <p:ph type="sldImg" idx="2"/>
          </p:nvPr>
        </p:nvSpPr>
        <p:spPr>
          <a:xfrm>
            <a:off x="1676725" y="582925"/>
            <a:ext cx="6705925" cy="2914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df6b9169b_0_32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27df6b9169b_0_320: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d91bef4ac_0_92: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d91bef4ac_0_92: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f6b9169b_0_365: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df6b9169b_0_365: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d91bef4ac_0_112: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7d91bef4ac_0_112: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d91bef4ac_0_117: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7d91bef4ac_0_117: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f27582ef0_3_0: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f27582ef0_3_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d91bef4ac_0_133: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d91bef4ac_0_133: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7e6ec29b04_1_40: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7e6ec29b04_1_4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d91bef4ac_0_24: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7d91bef4ac_0_24: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df6b9169b_0_376: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7df6b9169b_0_376: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e6ec29b04_1_19: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e6ec29b04_1_19: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7e6ec29b04_1_23: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7e6ec29b04_1_23: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df6b9169b_0_340: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7df6b9169b_0_34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7df6b9169b_0_345: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7df6b9169b_0_345: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7f27582ef0_3_4: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7f27582ef0_3_4: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df6b9169b_2_4: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7df6b9169b_2_4: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 Into Science (HMH)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f27582ef0_3_10: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f27582ef0_3_1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df6b9169b_2_8: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7df6b9169b_2_8: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7df6b9169b_0_352: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7df6b9169b_0_352: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e6ecc2ec9_0_0: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7e6ecc2ec9_0_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7df6b9169b_0_356: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7df6b9169b_0_356: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914400" lvl="1" indent="-330200" algn="l" rtl="0">
              <a:lnSpc>
                <a:spcPct val="115000"/>
              </a:lnSpc>
              <a:spcBef>
                <a:spcPts val="0"/>
              </a:spcBef>
              <a:spcAft>
                <a:spcPts val="0"/>
              </a:spcAft>
              <a:buClr>
                <a:schemeClr val="dk1"/>
              </a:buClr>
              <a:buSzPts val="1600"/>
              <a:buChar char="○"/>
            </a:pPr>
            <a:r>
              <a:rPr lang="en-US" sz="1600">
                <a:solidFill>
                  <a:srgbClr val="212529"/>
                </a:solidFill>
                <a:highlight>
                  <a:schemeClr val="lt1"/>
                </a:highlight>
              </a:rPr>
              <a:t>*NJGPA is administered to students in grade 11 for the purpose of meeting the state graduation assessment requirement.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d91bef4ac_0_2: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d91bef4ac_0_2: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df6b9169b_0_334: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7df6b9169b_0_334: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7df6b9169b_0_337: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7df6b9169b_0_337: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e6ec29b04_1_0: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e6ec29b04_1_0: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df6b9169b_0_306:notes"/>
          <p:cNvSpPr>
            <a:spLocks noGrp="1" noRot="1" noChangeAspect="1"/>
          </p:cNvSpPr>
          <p:nvPr>
            <p:ph type="sldImg" idx="2"/>
          </p:nvPr>
        </p:nvSpPr>
        <p:spPr>
          <a:xfrm>
            <a:off x="1676725" y="582925"/>
            <a:ext cx="6705900" cy="2914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df6b9169b_0_306:notes"/>
          <p:cNvSpPr txBox="1">
            <a:spLocks noGrp="1"/>
          </p:cNvSpPr>
          <p:nvPr>
            <p:ph type="body" idx="1"/>
          </p:nvPr>
        </p:nvSpPr>
        <p:spPr>
          <a:xfrm>
            <a:off x="1005825" y="3691875"/>
            <a:ext cx="8046600" cy="3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2108961" y="3311778"/>
            <a:ext cx="5840400" cy="1461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4800" b="0" i="0">
                <a:solidFill>
                  <a:srgbClr val="FFFF0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91744" y="1537690"/>
            <a:ext cx="9075000" cy="2015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b="0" i="0">
                <a:solidFill>
                  <a:schemeClr val="dk1"/>
                </a:solidFill>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419856" y="7228332"/>
            <a:ext cx="3218700" cy="388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502920" y="7228332"/>
            <a:ext cx="2313300" cy="388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9506711" y="7343724"/>
            <a:ext cx="162600" cy="204600"/>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0" i="0" u="none" strike="noStrike" cap="none">
                <a:solidFill>
                  <a:schemeClr val="dk1"/>
                </a:solidFill>
                <a:latin typeface="Roboto"/>
                <a:ea typeface="Roboto"/>
                <a:cs typeface="Roboto"/>
                <a:sym typeface="Roboto"/>
              </a:defRPr>
            </a:lvl1pPr>
            <a:lvl2pPr marL="38100" marR="0" lvl="1" indent="0" algn="l" rtl="0">
              <a:lnSpc>
                <a:spcPct val="100000"/>
              </a:lnSpc>
              <a:spcBef>
                <a:spcPts val="0"/>
              </a:spcBef>
              <a:buNone/>
              <a:defRPr sz="1200" b="0" i="0" u="none" strike="noStrike" cap="none">
                <a:solidFill>
                  <a:schemeClr val="dk1"/>
                </a:solidFill>
                <a:latin typeface="Roboto"/>
                <a:ea typeface="Roboto"/>
                <a:cs typeface="Roboto"/>
                <a:sym typeface="Roboto"/>
              </a:defRPr>
            </a:lvl2pPr>
            <a:lvl3pPr marL="38100" marR="0" lvl="2" indent="0" algn="l" rtl="0">
              <a:lnSpc>
                <a:spcPct val="100000"/>
              </a:lnSpc>
              <a:spcBef>
                <a:spcPts val="0"/>
              </a:spcBef>
              <a:buNone/>
              <a:defRPr sz="1200" b="0" i="0" u="none" strike="noStrike" cap="none">
                <a:solidFill>
                  <a:schemeClr val="dk1"/>
                </a:solidFill>
                <a:latin typeface="Roboto"/>
                <a:ea typeface="Roboto"/>
                <a:cs typeface="Roboto"/>
                <a:sym typeface="Roboto"/>
              </a:defRPr>
            </a:lvl3pPr>
            <a:lvl4pPr marL="38100" marR="0" lvl="3" indent="0" algn="l" rtl="0">
              <a:lnSpc>
                <a:spcPct val="100000"/>
              </a:lnSpc>
              <a:spcBef>
                <a:spcPts val="0"/>
              </a:spcBef>
              <a:buNone/>
              <a:defRPr sz="1200" b="0" i="0" u="none" strike="noStrike" cap="none">
                <a:solidFill>
                  <a:schemeClr val="dk1"/>
                </a:solidFill>
                <a:latin typeface="Roboto"/>
                <a:ea typeface="Roboto"/>
                <a:cs typeface="Roboto"/>
                <a:sym typeface="Roboto"/>
              </a:defRPr>
            </a:lvl4pPr>
            <a:lvl5pPr marL="38100" marR="0" lvl="4" indent="0" algn="l" rtl="0">
              <a:lnSpc>
                <a:spcPct val="100000"/>
              </a:lnSpc>
              <a:spcBef>
                <a:spcPts val="0"/>
              </a:spcBef>
              <a:buNone/>
              <a:defRPr sz="1200" b="0" i="0" u="none" strike="noStrike" cap="none">
                <a:solidFill>
                  <a:schemeClr val="dk1"/>
                </a:solidFill>
                <a:latin typeface="Roboto"/>
                <a:ea typeface="Roboto"/>
                <a:cs typeface="Roboto"/>
                <a:sym typeface="Roboto"/>
              </a:defRPr>
            </a:lvl5pPr>
            <a:lvl6pPr marL="38100" marR="0" lvl="5" indent="0" algn="l" rtl="0">
              <a:lnSpc>
                <a:spcPct val="100000"/>
              </a:lnSpc>
              <a:spcBef>
                <a:spcPts val="0"/>
              </a:spcBef>
              <a:buNone/>
              <a:defRPr sz="1200" b="0" i="0" u="none" strike="noStrike" cap="none">
                <a:solidFill>
                  <a:schemeClr val="dk1"/>
                </a:solidFill>
                <a:latin typeface="Roboto"/>
                <a:ea typeface="Roboto"/>
                <a:cs typeface="Roboto"/>
                <a:sym typeface="Roboto"/>
              </a:defRPr>
            </a:lvl6pPr>
            <a:lvl7pPr marL="38100" marR="0" lvl="6" indent="0" algn="l" rtl="0">
              <a:lnSpc>
                <a:spcPct val="100000"/>
              </a:lnSpc>
              <a:spcBef>
                <a:spcPts val="0"/>
              </a:spcBef>
              <a:buNone/>
              <a:defRPr sz="1200" b="0" i="0" u="none" strike="noStrike" cap="none">
                <a:solidFill>
                  <a:schemeClr val="dk1"/>
                </a:solidFill>
                <a:latin typeface="Roboto"/>
                <a:ea typeface="Roboto"/>
                <a:cs typeface="Roboto"/>
                <a:sym typeface="Roboto"/>
              </a:defRPr>
            </a:lvl7pPr>
            <a:lvl8pPr marL="38100" marR="0" lvl="7" indent="0" algn="l" rtl="0">
              <a:lnSpc>
                <a:spcPct val="100000"/>
              </a:lnSpc>
              <a:spcBef>
                <a:spcPts val="0"/>
              </a:spcBef>
              <a:buNone/>
              <a:defRPr sz="1200" b="0" i="0" u="none" strike="noStrike" cap="none">
                <a:solidFill>
                  <a:schemeClr val="dk1"/>
                </a:solidFill>
                <a:latin typeface="Roboto"/>
                <a:ea typeface="Roboto"/>
                <a:cs typeface="Roboto"/>
                <a:sym typeface="Roboto"/>
              </a:defRPr>
            </a:lvl8pPr>
            <a:lvl9pPr marL="38100" marR="0" lvl="8" indent="0" algn="l" rtl="0">
              <a:lnSpc>
                <a:spcPct val="100000"/>
              </a:lnSpc>
              <a:spcBef>
                <a:spcPts val="0"/>
              </a:spcBef>
              <a:buNone/>
              <a:defRPr sz="1200" b="0" i="0" u="none" strike="noStrike" cap="none">
                <a:solidFill>
                  <a:schemeClr val="dk1"/>
                </a:solidFill>
                <a:latin typeface="Roboto"/>
                <a:ea typeface="Roboto"/>
                <a:cs typeface="Roboto"/>
                <a:sym typeface="Roboto"/>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7"/>
        <p:cNvGrpSpPr/>
        <p:nvPr/>
      </p:nvGrpSpPr>
      <p:grpSpPr>
        <a:xfrm>
          <a:off x="0" y="0"/>
          <a:ext cx="0" cy="0"/>
          <a:chOff x="0" y="0"/>
          <a:chExt cx="0" cy="0"/>
        </a:xfrm>
      </p:grpSpPr>
      <p:sp>
        <p:nvSpPr>
          <p:cNvPr id="18" name="Google Shape;18;p3"/>
          <p:cNvSpPr/>
          <p:nvPr/>
        </p:nvSpPr>
        <p:spPr>
          <a:xfrm>
            <a:off x="452627" y="103631"/>
            <a:ext cx="9150350" cy="6363970"/>
          </a:xfrm>
          <a:custGeom>
            <a:avLst/>
            <a:gdLst/>
            <a:ahLst/>
            <a:cxnLst/>
            <a:rect l="l" t="t" r="r" b="b"/>
            <a:pathLst>
              <a:path w="9150350" h="6363970" extrusionOk="0">
                <a:moveTo>
                  <a:pt x="0" y="6363969"/>
                </a:moveTo>
                <a:lnTo>
                  <a:pt x="9150096" y="6363969"/>
                </a:lnTo>
                <a:lnTo>
                  <a:pt x="9150096" y="0"/>
                </a:lnTo>
                <a:lnTo>
                  <a:pt x="0" y="0"/>
                </a:lnTo>
                <a:lnTo>
                  <a:pt x="0" y="6363969"/>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 name="Google Shape;19;p3"/>
          <p:cNvSpPr txBox="1">
            <a:spLocks noGrp="1"/>
          </p:cNvSpPr>
          <p:nvPr>
            <p:ph type="title"/>
          </p:nvPr>
        </p:nvSpPr>
        <p:spPr>
          <a:xfrm>
            <a:off x="2108961" y="3311778"/>
            <a:ext cx="5840400" cy="1461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4800" b="0" i="0">
                <a:solidFill>
                  <a:srgbClr val="FFFF0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419856" y="7228332"/>
            <a:ext cx="3218700" cy="388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502920" y="7228332"/>
            <a:ext cx="2313300" cy="388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9506711" y="7343724"/>
            <a:ext cx="162600" cy="204600"/>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0" i="0">
                <a:solidFill>
                  <a:schemeClr val="dk1"/>
                </a:solidFill>
                <a:latin typeface="Roboto"/>
                <a:ea typeface="Roboto"/>
                <a:cs typeface="Roboto"/>
                <a:sym typeface="Roboto"/>
              </a:defRPr>
            </a:lvl1pPr>
            <a:lvl2pPr marL="38100" marR="0" lvl="1" indent="0" algn="l" rtl="0">
              <a:lnSpc>
                <a:spcPct val="100000"/>
              </a:lnSpc>
              <a:spcBef>
                <a:spcPts val="0"/>
              </a:spcBef>
              <a:buNone/>
              <a:defRPr sz="1200" b="0" i="0">
                <a:solidFill>
                  <a:schemeClr val="dk1"/>
                </a:solidFill>
                <a:latin typeface="Roboto"/>
                <a:ea typeface="Roboto"/>
                <a:cs typeface="Roboto"/>
                <a:sym typeface="Roboto"/>
              </a:defRPr>
            </a:lvl2pPr>
            <a:lvl3pPr marL="38100" marR="0" lvl="2" indent="0" algn="l" rtl="0">
              <a:lnSpc>
                <a:spcPct val="100000"/>
              </a:lnSpc>
              <a:spcBef>
                <a:spcPts val="0"/>
              </a:spcBef>
              <a:buNone/>
              <a:defRPr sz="1200" b="0" i="0">
                <a:solidFill>
                  <a:schemeClr val="dk1"/>
                </a:solidFill>
                <a:latin typeface="Roboto"/>
                <a:ea typeface="Roboto"/>
                <a:cs typeface="Roboto"/>
                <a:sym typeface="Roboto"/>
              </a:defRPr>
            </a:lvl3pPr>
            <a:lvl4pPr marL="38100" marR="0" lvl="3" indent="0" algn="l" rtl="0">
              <a:lnSpc>
                <a:spcPct val="100000"/>
              </a:lnSpc>
              <a:spcBef>
                <a:spcPts val="0"/>
              </a:spcBef>
              <a:buNone/>
              <a:defRPr sz="1200" b="0" i="0">
                <a:solidFill>
                  <a:schemeClr val="dk1"/>
                </a:solidFill>
                <a:latin typeface="Roboto"/>
                <a:ea typeface="Roboto"/>
                <a:cs typeface="Roboto"/>
                <a:sym typeface="Roboto"/>
              </a:defRPr>
            </a:lvl4pPr>
            <a:lvl5pPr marL="38100" marR="0" lvl="4" indent="0" algn="l" rtl="0">
              <a:lnSpc>
                <a:spcPct val="100000"/>
              </a:lnSpc>
              <a:spcBef>
                <a:spcPts val="0"/>
              </a:spcBef>
              <a:buNone/>
              <a:defRPr sz="1200" b="0" i="0">
                <a:solidFill>
                  <a:schemeClr val="dk1"/>
                </a:solidFill>
                <a:latin typeface="Roboto"/>
                <a:ea typeface="Roboto"/>
                <a:cs typeface="Roboto"/>
                <a:sym typeface="Roboto"/>
              </a:defRPr>
            </a:lvl5pPr>
            <a:lvl6pPr marL="38100" marR="0" lvl="5" indent="0" algn="l" rtl="0">
              <a:lnSpc>
                <a:spcPct val="100000"/>
              </a:lnSpc>
              <a:spcBef>
                <a:spcPts val="0"/>
              </a:spcBef>
              <a:buNone/>
              <a:defRPr sz="1200" b="0" i="0">
                <a:solidFill>
                  <a:schemeClr val="dk1"/>
                </a:solidFill>
                <a:latin typeface="Roboto"/>
                <a:ea typeface="Roboto"/>
                <a:cs typeface="Roboto"/>
                <a:sym typeface="Roboto"/>
              </a:defRPr>
            </a:lvl6pPr>
            <a:lvl7pPr marL="38100" marR="0" lvl="6" indent="0" algn="l" rtl="0">
              <a:lnSpc>
                <a:spcPct val="100000"/>
              </a:lnSpc>
              <a:spcBef>
                <a:spcPts val="0"/>
              </a:spcBef>
              <a:buNone/>
              <a:defRPr sz="1200" b="0" i="0">
                <a:solidFill>
                  <a:schemeClr val="dk1"/>
                </a:solidFill>
                <a:latin typeface="Roboto"/>
                <a:ea typeface="Roboto"/>
                <a:cs typeface="Roboto"/>
                <a:sym typeface="Roboto"/>
              </a:defRPr>
            </a:lvl7pPr>
            <a:lvl8pPr marL="38100" marR="0" lvl="7" indent="0" algn="l" rtl="0">
              <a:lnSpc>
                <a:spcPct val="100000"/>
              </a:lnSpc>
              <a:spcBef>
                <a:spcPts val="0"/>
              </a:spcBef>
              <a:buNone/>
              <a:defRPr sz="1200" b="0" i="0">
                <a:solidFill>
                  <a:schemeClr val="dk1"/>
                </a:solidFill>
                <a:latin typeface="Roboto"/>
                <a:ea typeface="Roboto"/>
                <a:cs typeface="Roboto"/>
                <a:sym typeface="Roboto"/>
              </a:defRPr>
            </a:lvl8pPr>
            <a:lvl9pPr marL="38100" marR="0" lvl="8" indent="0" algn="l" rtl="0">
              <a:lnSpc>
                <a:spcPct val="100000"/>
              </a:lnSpc>
              <a:spcBef>
                <a:spcPts val="0"/>
              </a:spcBef>
              <a:buNone/>
              <a:defRPr sz="1200" b="0" i="0">
                <a:solidFill>
                  <a:schemeClr val="dk1"/>
                </a:solidFill>
                <a:latin typeface="Roboto"/>
                <a:ea typeface="Roboto"/>
                <a:cs typeface="Roboto"/>
                <a:sym typeface="Roboto"/>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
        <p:nvSpPr>
          <p:cNvPr id="24" name="Google Shape;24;p4"/>
          <p:cNvSpPr txBox="1">
            <a:spLocks noGrp="1"/>
          </p:cNvSpPr>
          <p:nvPr>
            <p:ph type="ftr" idx="11"/>
          </p:nvPr>
        </p:nvSpPr>
        <p:spPr>
          <a:xfrm>
            <a:off x="3419856" y="7228332"/>
            <a:ext cx="3218700" cy="388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502920" y="7228332"/>
            <a:ext cx="2313300" cy="388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9506711" y="7343724"/>
            <a:ext cx="162600" cy="204600"/>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0" i="0">
                <a:solidFill>
                  <a:schemeClr val="dk1"/>
                </a:solidFill>
                <a:latin typeface="Roboto"/>
                <a:ea typeface="Roboto"/>
                <a:cs typeface="Roboto"/>
                <a:sym typeface="Roboto"/>
              </a:defRPr>
            </a:lvl1pPr>
            <a:lvl2pPr marL="38100" marR="0" lvl="1" indent="0" algn="l" rtl="0">
              <a:lnSpc>
                <a:spcPct val="100000"/>
              </a:lnSpc>
              <a:spcBef>
                <a:spcPts val="0"/>
              </a:spcBef>
              <a:buNone/>
              <a:defRPr sz="1200" b="0" i="0">
                <a:solidFill>
                  <a:schemeClr val="dk1"/>
                </a:solidFill>
                <a:latin typeface="Roboto"/>
                <a:ea typeface="Roboto"/>
                <a:cs typeface="Roboto"/>
                <a:sym typeface="Roboto"/>
              </a:defRPr>
            </a:lvl2pPr>
            <a:lvl3pPr marL="38100" marR="0" lvl="2" indent="0" algn="l" rtl="0">
              <a:lnSpc>
                <a:spcPct val="100000"/>
              </a:lnSpc>
              <a:spcBef>
                <a:spcPts val="0"/>
              </a:spcBef>
              <a:buNone/>
              <a:defRPr sz="1200" b="0" i="0">
                <a:solidFill>
                  <a:schemeClr val="dk1"/>
                </a:solidFill>
                <a:latin typeface="Roboto"/>
                <a:ea typeface="Roboto"/>
                <a:cs typeface="Roboto"/>
                <a:sym typeface="Roboto"/>
              </a:defRPr>
            </a:lvl3pPr>
            <a:lvl4pPr marL="38100" marR="0" lvl="3" indent="0" algn="l" rtl="0">
              <a:lnSpc>
                <a:spcPct val="100000"/>
              </a:lnSpc>
              <a:spcBef>
                <a:spcPts val="0"/>
              </a:spcBef>
              <a:buNone/>
              <a:defRPr sz="1200" b="0" i="0">
                <a:solidFill>
                  <a:schemeClr val="dk1"/>
                </a:solidFill>
                <a:latin typeface="Roboto"/>
                <a:ea typeface="Roboto"/>
                <a:cs typeface="Roboto"/>
                <a:sym typeface="Roboto"/>
              </a:defRPr>
            </a:lvl4pPr>
            <a:lvl5pPr marL="38100" marR="0" lvl="4" indent="0" algn="l" rtl="0">
              <a:lnSpc>
                <a:spcPct val="100000"/>
              </a:lnSpc>
              <a:spcBef>
                <a:spcPts val="0"/>
              </a:spcBef>
              <a:buNone/>
              <a:defRPr sz="1200" b="0" i="0">
                <a:solidFill>
                  <a:schemeClr val="dk1"/>
                </a:solidFill>
                <a:latin typeface="Roboto"/>
                <a:ea typeface="Roboto"/>
                <a:cs typeface="Roboto"/>
                <a:sym typeface="Roboto"/>
              </a:defRPr>
            </a:lvl5pPr>
            <a:lvl6pPr marL="38100" marR="0" lvl="5" indent="0" algn="l" rtl="0">
              <a:lnSpc>
                <a:spcPct val="100000"/>
              </a:lnSpc>
              <a:spcBef>
                <a:spcPts val="0"/>
              </a:spcBef>
              <a:buNone/>
              <a:defRPr sz="1200" b="0" i="0">
                <a:solidFill>
                  <a:schemeClr val="dk1"/>
                </a:solidFill>
                <a:latin typeface="Roboto"/>
                <a:ea typeface="Roboto"/>
                <a:cs typeface="Roboto"/>
                <a:sym typeface="Roboto"/>
              </a:defRPr>
            </a:lvl6pPr>
            <a:lvl7pPr marL="38100" marR="0" lvl="6" indent="0" algn="l" rtl="0">
              <a:lnSpc>
                <a:spcPct val="100000"/>
              </a:lnSpc>
              <a:spcBef>
                <a:spcPts val="0"/>
              </a:spcBef>
              <a:buNone/>
              <a:defRPr sz="1200" b="0" i="0">
                <a:solidFill>
                  <a:schemeClr val="dk1"/>
                </a:solidFill>
                <a:latin typeface="Roboto"/>
                <a:ea typeface="Roboto"/>
                <a:cs typeface="Roboto"/>
                <a:sym typeface="Roboto"/>
              </a:defRPr>
            </a:lvl7pPr>
            <a:lvl8pPr marL="38100" marR="0" lvl="7" indent="0" algn="l" rtl="0">
              <a:lnSpc>
                <a:spcPct val="100000"/>
              </a:lnSpc>
              <a:spcBef>
                <a:spcPts val="0"/>
              </a:spcBef>
              <a:buNone/>
              <a:defRPr sz="1200" b="0" i="0">
                <a:solidFill>
                  <a:schemeClr val="dk1"/>
                </a:solidFill>
                <a:latin typeface="Roboto"/>
                <a:ea typeface="Roboto"/>
                <a:cs typeface="Roboto"/>
                <a:sym typeface="Roboto"/>
              </a:defRPr>
            </a:lvl8pPr>
            <a:lvl9pPr marL="38100" marR="0" lvl="8" indent="0" algn="l" rtl="0">
              <a:lnSpc>
                <a:spcPct val="100000"/>
              </a:lnSpc>
              <a:spcBef>
                <a:spcPts val="0"/>
              </a:spcBef>
              <a:buNone/>
              <a:defRPr sz="1200" b="0" i="0">
                <a:solidFill>
                  <a:schemeClr val="dk1"/>
                </a:solidFill>
                <a:latin typeface="Roboto"/>
                <a:ea typeface="Roboto"/>
                <a:cs typeface="Roboto"/>
                <a:sym typeface="Roboto"/>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754380" y="2409444"/>
            <a:ext cx="8549700" cy="1632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508760" y="4352544"/>
            <a:ext cx="7041000" cy="1943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3419856" y="7228332"/>
            <a:ext cx="3218700" cy="388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5"/>
          <p:cNvSpPr txBox="1">
            <a:spLocks noGrp="1"/>
          </p:cNvSpPr>
          <p:nvPr>
            <p:ph type="dt" idx="10"/>
          </p:nvPr>
        </p:nvSpPr>
        <p:spPr>
          <a:xfrm>
            <a:off x="502920" y="7228332"/>
            <a:ext cx="2313300" cy="388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9506711" y="7343724"/>
            <a:ext cx="162600" cy="204600"/>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0" i="0">
                <a:solidFill>
                  <a:schemeClr val="dk1"/>
                </a:solidFill>
                <a:latin typeface="Roboto"/>
                <a:ea typeface="Roboto"/>
                <a:cs typeface="Roboto"/>
                <a:sym typeface="Roboto"/>
              </a:defRPr>
            </a:lvl1pPr>
            <a:lvl2pPr marL="38100" marR="0" lvl="1" indent="0" algn="l" rtl="0">
              <a:lnSpc>
                <a:spcPct val="100000"/>
              </a:lnSpc>
              <a:spcBef>
                <a:spcPts val="0"/>
              </a:spcBef>
              <a:buNone/>
              <a:defRPr sz="1200" b="0" i="0">
                <a:solidFill>
                  <a:schemeClr val="dk1"/>
                </a:solidFill>
                <a:latin typeface="Roboto"/>
                <a:ea typeface="Roboto"/>
                <a:cs typeface="Roboto"/>
                <a:sym typeface="Roboto"/>
              </a:defRPr>
            </a:lvl2pPr>
            <a:lvl3pPr marL="38100" marR="0" lvl="2" indent="0" algn="l" rtl="0">
              <a:lnSpc>
                <a:spcPct val="100000"/>
              </a:lnSpc>
              <a:spcBef>
                <a:spcPts val="0"/>
              </a:spcBef>
              <a:buNone/>
              <a:defRPr sz="1200" b="0" i="0">
                <a:solidFill>
                  <a:schemeClr val="dk1"/>
                </a:solidFill>
                <a:latin typeface="Roboto"/>
                <a:ea typeface="Roboto"/>
                <a:cs typeface="Roboto"/>
                <a:sym typeface="Roboto"/>
              </a:defRPr>
            </a:lvl3pPr>
            <a:lvl4pPr marL="38100" marR="0" lvl="3" indent="0" algn="l" rtl="0">
              <a:lnSpc>
                <a:spcPct val="100000"/>
              </a:lnSpc>
              <a:spcBef>
                <a:spcPts val="0"/>
              </a:spcBef>
              <a:buNone/>
              <a:defRPr sz="1200" b="0" i="0">
                <a:solidFill>
                  <a:schemeClr val="dk1"/>
                </a:solidFill>
                <a:latin typeface="Roboto"/>
                <a:ea typeface="Roboto"/>
                <a:cs typeface="Roboto"/>
                <a:sym typeface="Roboto"/>
              </a:defRPr>
            </a:lvl4pPr>
            <a:lvl5pPr marL="38100" marR="0" lvl="4" indent="0" algn="l" rtl="0">
              <a:lnSpc>
                <a:spcPct val="100000"/>
              </a:lnSpc>
              <a:spcBef>
                <a:spcPts val="0"/>
              </a:spcBef>
              <a:buNone/>
              <a:defRPr sz="1200" b="0" i="0">
                <a:solidFill>
                  <a:schemeClr val="dk1"/>
                </a:solidFill>
                <a:latin typeface="Roboto"/>
                <a:ea typeface="Roboto"/>
                <a:cs typeface="Roboto"/>
                <a:sym typeface="Roboto"/>
              </a:defRPr>
            </a:lvl5pPr>
            <a:lvl6pPr marL="38100" marR="0" lvl="5" indent="0" algn="l" rtl="0">
              <a:lnSpc>
                <a:spcPct val="100000"/>
              </a:lnSpc>
              <a:spcBef>
                <a:spcPts val="0"/>
              </a:spcBef>
              <a:buNone/>
              <a:defRPr sz="1200" b="0" i="0">
                <a:solidFill>
                  <a:schemeClr val="dk1"/>
                </a:solidFill>
                <a:latin typeface="Roboto"/>
                <a:ea typeface="Roboto"/>
                <a:cs typeface="Roboto"/>
                <a:sym typeface="Roboto"/>
              </a:defRPr>
            </a:lvl6pPr>
            <a:lvl7pPr marL="38100" marR="0" lvl="6" indent="0" algn="l" rtl="0">
              <a:lnSpc>
                <a:spcPct val="100000"/>
              </a:lnSpc>
              <a:spcBef>
                <a:spcPts val="0"/>
              </a:spcBef>
              <a:buNone/>
              <a:defRPr sz="1200" b="0" i="0">
                <a:solidFill>
                  <a:schemeClr val="dk1"/>
                </a:solidFill>
                <a:latin typeface="Roboto"/>
                <a:ea typeface="Roboto"/>
                <a:cs typeface="Roboto"/>
                <a:sym typeface="Roboto"/>
              </a:defRPr>
            </a:lvl7pPr>
            <a:lvl8pPr marL="38100" marR="0" lvl="7" indent="0" algn="l" rtl="0">
              <a:lnSpc>
                <a:spcPct val="100000"/>
              </a:lnSpc>
              <a:spcBef>
                <a:spcPts val="0"/>
              </a:spcBef>
              <a:buNone/>
              <a:defRPr sz="1200" b="0" i="0">
                <a:solidFill>
                  <a:schemeClr val="dk1"/>
                </a:solidFill>
                <a:latin typeface="Roboto"/>
                <a:ea typeface="Roboto"/>
                <a:cs typeface="Roboto"/>
                <a:sym typeface="Roboto"/>
              </a:defRPr>
            </a:lvl8pPr>
            <a:lvl9pPr marL="38100" marR="0" lvl="8" indent="0" algn="l" rtl="0">
              <a:lnSpc>
                <a:spcPct val="100000"/>
              </a:lnSpc>
              <a:spcBef>
                <a:spcPts val="0"/>
              </a:spcBef>
              <a:buNone/>
              <a:defRPr sz="1200" b="0" i="0">
                <a:solidFill>
                  <a:schemeClr val="dk1"/>
                </a:solidFill>
                <a:latin typeface="Roboto"/>
                <a:ea typeface="Roboto"/>
                <a:cs typeface="Roboto"/>
                <a:sym typeface="Roboto"/>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108961" y="3311778"/>
            <a:ext cx="5840400" cy="1461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4800" b="0" i="0">
                <a:solidFill>
                  <a:srgbClr val="FFFF0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502920" y="1787652"/>
            <a:ext cx="4375500" cy="51297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6" name="Google Shape;36;p6"/>
          <p:cNvSpPr txBox="1">
            <a:spLocks noGrp="1"/>
          </p:cNvSpPr>
          <p:nvPr>
            <p:ph type="body" idx="2"/>
          </p:nvPr>
        </p:nvSpPr>
        <p:spPr>
          <a:xfrm>
            <a:off x="5180076" y="1787652"/>
            <a:ext cx="4375500" cy="51297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419856" y="7228332"/>
            <a:ext cx="3218700" cy="388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6"/>
          <p:cNvSpPr txBox="1">
            <a:spLocks noGrp="1"/>
          </p:cNvSpPr>
          <p:nvPr>
            <p:ph type="dt" idx="10"/>
          </p:nvPr>
        </p:nvSpPr>
        <p:spPr>
          <a:xfrm>
            <a:off x="502920" y="7228332"/>
            <a:ext cx="2313300" cy="388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9506711" y="7343724"/>
            <a:ext cx="162600" cy="204600"/>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0" i="0">
                <a:solidFill>
                  <a:schemeClr val="dk1"/>
                </a:solidFill>
                <a:latin typeface="Roboto"/>
                <a:ea typeface="Roboto"/>
                <a:cs typeface="Roboto"/>
                <a:sym typeface="Roboto"/>
              </a:defRPr>
            </a:lvl1pPr>
            <a:lvl2pPr marL="38100" marR="0" lvl="1" indent="0" algn="l" rtl="0">
              <a:lnSpc>
                <a:spcPct val="100000"/>
              </a:lnSpc>
              <a:spcBef>
                <a:spcPts val="0"/>
              </a:spcBef>
              <a:buNone/>
              <a:defRPr sz="1200" b="0" i="0">
                <a:solidFill>
                  <a:schemeClr val="dk1"/>
                </a:solidFill>
                <a:latin typeface="Roboto"/>
                <a:ea typeface="Roboto"/>
                <a:cs typeface="Roboto"/>
                <a:sym typeface="Roboto"/>
              </a:defRPr>
            </a:lvl2pPr>
            <a:lvl3pPr marL="38100" marR="0" lvl="2" indent="0" algn="l" rtl="0">
              <a:lnSpc>
                <a:spcPct val="100000"/>
              </a:lnSpc>
              <a:spcBef>
                <a:spcPts val="0"/>
              </a:spcBef>
              <a:buNone/>
              <a:defRPr sz="1200" b="0" i="0">
                <a:solidFill>
                  <a:schemeClr val="dk1"/>
                </a:solidFill>
                <a:latin typeface="Roboto"/>
                <a:ea typeface="Roboto"/>
                <a:cs typeface="Roboto"/>
                <a:sym typeface="Roboto"/>
              </a:defRPr>
            </a:lvl3pPr>
            <a:lvl4pPr marL="38100" marR="0" lvl="3" indent="0" algn="l" rtl="0">
              <a:lnSpc>
                <a:spcPct val="100000"/>
              </a:lnSpc>
              <a:spcBef>
                <a:spcPts val="0"/>
              </a:spcBef>
              <a:buNone/>
              <a:defRPr sz="1200" b="0" i="0">
                <a:solidFill>
                  <a:schemeClr val="dk1"/>
                </a:solidFill>
                <a:latin typeface="Roboto"/>
                <a:ea typeface="Roboto"/>
                <a:cs typeface="Roboto"/>
                <a:sym typeface="Roboto"/>
              </a:defRPr>
            </a:lvl4pPr>
            <a:lvl5pPr marL="38100" marR="0" lvl="4" indent="0" algn="l" rtl="0">
              <a:lnSpc>
                <a:spcPct val="100000"/>
              </a:lnSpc>
              <a:spcBef>
                <a:spcPts val="0"/>
              </a:spcBef>
              <a:buNone/>
              <a:defRPr sz="1200" b="0" i="0">
                <a:solidFill>
                  <a:schemeClr val="dk1"/>
                </a:solidFill>
                <a:latin typeface="Roboto"/>
                <a:ea typeface="Roboto"/>
                <a:cs typeface="Roboto"/>
                <a:sym typeface="Roboto"/>
              </a:defRPr>
            </a:lvl5pPr>
            <a:lvl6pPr marL="38100" marR="0" lvl="5" indent="0" algn="l" rtl="0">
              <a:lnSpc>
                <a:spcPct val="100000"/>
              </a:lnSpc>
              <a:spcBef>
                <a:spcPts val="0"/>
              </a:spcBef>
              <a:buNone/>
              <a:defRPr sz="1200" b="0" i="0">
                <a:solidFill>
                  <a:schemeClr val="dk1"/>
                </a:solidFill>
                <a:latin typeface="Roboto"/>
                <a:ea typeface="Roboto"/>
                <a:cs typeface="Roboto"/>
                <a:sym typeface="Roboto"/>
              </a:defRPr>
            </a:lvl6pPr>
            <a:lvl7pPr marL="38100" marR="0" lvl="6" indent="0" algn="l" rtl="0">
              <a:lnSpc>
                <a:spcPct val="100000"/>
              </a:lnSpc>
              <a:spcBef>
                <a:spcPts val="0"/>
              </a:spcBef>
              <a:buNone/>
              <a:defRPr sz="1200" b="0" i="0">
                <a:solidFill>
                  <a:schemeClr val="dk1"/>
                </a:solidFill>
                <a:latin typeface="Roboto"/>
                <a:ea typeface="Roboto"/>
                <a:cs typeface="Roboto"/>
                <a:sym typeface="Roboto"/>
              </a:defRPr>
            </a:lvl7pPr>
            <a:lvl8pPr marL="38100" marR="0" lvl="7" indent="0" algn="l" rtl="0">
              <a:lnSpc>
                <a:spcPct val="100000"/>
              </a:lnSpc>
              <a:spcBef>
                <a:spcPts val="0"/>
              </a:spcBef>
              <a:buNone/>
              <a:defRPr sz="1200" b="0" i="0">
                <a:solidFill>
                  <a:schemeClr val="dk1"/>
                </a:solidFill>
                <a:latin typeface="Roboto"/>
                <a:ea typeface="Roboto"/>
                <a:cs typeface="Roboto"/>
                <a:sym typeface="Roboto"/>
              </a:defRPr>
            </a:lvl8pPr>
            <a:lvl9pPr marL="38100" marR="0" lvl="8" indent="0" algn="l" rtl="0">
              <a:lnSpc>
                <a:spcPct val="100000"/>
              </a:lnSpc>
              <a:spcBef>
                <a:spcPts val="0"/>
              </a:spcBef>
              <a:buNone/>
              <a:defRPr sz="1200" b="0" i="0">
                <a:solidFill>
                  <a:schemeClr val="dk1"/>
                </a:solidFill>
                <a:latin typeface="Roboto"/>
                <a:ea typeface="Roboto"/>
                <a:cs typeface="Roboto"/>
                <a:sym typeface="Roboto"/>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08961" y="3311778"/>
            <a:ext cx="5840400" cy="1461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800" b="0" i="0" u="none" strike="noStrike" cap="none">
                <a:solidFill>
                  <a:srgbClr val="FFFF0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91744" y="1537690"/>
            <a:ext cx="9075000" cy="20154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419856" y="7228332"/>
            <a:ext cx="3218700" cy="3885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dt" idx="10"/>
          </p:nvPr>
        </p:nvSpPr>
        <p:spPr>
          <a:xfrm>
            <a:off x="502920" y="7228332"/>
            <a:ext cx="2313300" cy="3885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sldNum" idx="12"/>
          </p:nvPr>
        </p:nvSpPr>
        <p:spPr>
          <a:xfrm>
            <a:off x="9506711" y="7343724"/>
            <a:ext cx="162600" cy="204600"/>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0" i="0" u="none" strike="noStrike" cap="none">
                <a:solidFill>
                  <a:schemeClr val="dk1"/>
                </a:solidFill>
                <a:latin typeface="Roboto"/>
                <a:ea typeface="Roboto"/>
                <a:cs typeface="Roboto"/>
                <a:sym typeface="Roboto"/>
              </a:defRPr>
            </a:lvl1pPr>
            <a:lvl2pPr marL="38100" marR="0" lvl="1" indent="0" algn="l" rtl="0">
              <a:lnSpc>
                <a:spcPct val="100000"/>
              </a:lnSpc>
              <a:spcBef>
                <a:spcPts val="0"/>
              </a:spcBef>
              <a:buNone/>
              <a:defRPr sz="1200" b="0" i="0" u="none" strike="noStrike" cap="none">
                <a:solidFill>
                  <a:schemeClr val="dk1"/>
                </a:solidFill>
                <a:latin typeface="Roboto"/>
                <a:ea typeface="Roboto"/>
                <a:cs typeface="Roboto"/>
                <a:sym typeface="Roboto"/>
              </a:defRPr>
            </a:lvl2pPr>
            <a:lvl3pPr marL="38100" marR="0" lvl="2" indent="0" algn="l" rtl="0">
              <a:lnSpc>
                <a:spcPct val="100000"/>
              </a:lnSpc>
              <a:spcBef>
                <a:spcPts val="0"/>
              </a:spcBef>
              <a:buNone/>
              <a:defRPr sz="1200" b="0" i="0" u="none" strike="noStrike" cap="none">
                <a:solidFill>
                  <a:schemeClr val="dk1"/>
                </a:solidFill>
                <a:latin typeface="Roboto"/>
                <a:ea typeface="Roboto"/>
                <a:cs typeface="Roboto"/>
                <a:sym typeface="Roboto"/>
              </a:defRPr>
            </a:lvl3pPr>
            <a:lvl4pPr marL="38100" marR="0" lvl="3" indent="0" algn="l" rtl="0">
              <a:lnSpc>
                <a:spcPct val="100000"/>
              </a:lnSpc>
              <a:spcBef>
                <a:spcPts val="0"/>
              </a:spcBef>
              <a:buNone/>
              <a:defRPr sz="1200" b="0" i="0" u="none" strike="noStrike" cap="none">
                <a:solidFill>
                  <a:schemeClr val="dk1"/>
                </a:solidFill>
                <a:latin typeface="Roboto"/>
                <a:ea typeface="Roboto"/>
                <a:cs typeface="Roboto"/>
                <a:sym typeface="Roboto"/>
              </a:defRPr>
            </a:lvl4pPr>
            <a:lvl5pPr marL="38100" marR="0" lvl="4" indent="0" algn="l" rtl="0">
              <a:lnSpc>
                <a:spcPct val="100000"/>
              </a:lnSpc>
              <a:spcBef>
                <a:spcPts val="0"/>
              </a:spcBef>
              <a:buNone/>
              <a:defRPr sz="1200" b="0" i="0" u="none" strike="noStrike" cap="none">
                <a:solidFill>
                  <a:schemeClr val="dk1"/>
                </a:solidFill>
                <a:latin typeface="Roboto"/>
                <a:ea typeface="Roboto"/>
                <a:cs typeface="Roboto"/>
                <a:sym typeface="Roboto"/>
              </a:defRPr>
            </a:lvl5pPr>
            <a:lvl6pPr marL="38100" marR="0" lvl="5" indent="0" algn="l" rtl="0">
              <a:lnSpc>
                <a:spcPct val="100000"/>
              </a:lnSpc>
              <a:spcBef>
                <a:spcPts val="0"/>
              </a:spcBef>
              <a:buNone/>
              <a:defRPr sz="1200" b="0" i="0" u="none" strike="noStrike" cap="none">
                <a:solidFill>
                  <a:schemeClr val="dk1"/>
                </a:solidFill>
                <a:latin typeface="Roboto"/>
                <a:ea typeface="Roboto"/>
                <a:cs typeface="Roboto"/>
                <a:sym typeface="Roboto"/>
              </a:defRPr>
            </a:lvl6pPr>
            <a:lvl7pPr marL="38100" marR="0" lvl="6" indent="0" algn="l" rtl="0">
              <a:lnSpc>
                <a:spcPct val="100000"/>
              </a:lnSpc>
              <a:spcBef>
                <a:spcPts val="0"/>
              </a:spcBef>
              <a:buNone/>
              <a:defRPr sz="1200" b="0" i="0" u="none" strike="noStrike" cap="none">
                <a:solidFill>
                  <a:schemeClr val="dk1"/>
                </a:solidFill>
                <a:latin typeface="Roboto"/>
                <a:ea typeface="Roboto"/>
                <a:cs typeface="Roboto"/>
                <a:sym typeface="Roboto"/>
              </a:defRPr>
            </a:lvl7pPr>
            <a:lvl8pPr marL="38100" marR="0" lvl="7" indent="0" algn="l" rtl="0">
              <a:lnSpc>
                <a:spcPct val="100000"/>
              </a:lnSpc>
              <a:spcBef>
                <a:spcPts val="0"/>
              </a:spcBef>
              <a:buNone/>
              <a:defRPr sz="1200" b="0" i="0" u="none" strike="noStrike" cap="none">
                <a:solidFill>
                  <a:schemeClr val="dk1"/>
                </a:solidFill>
                <a:latin typeface="Roboto"/>
                <a:ea typeface="Roboto"/>
                <a:cs typeface="Roboto"/>
                <a:sym typeface="Roboto"/>
              </a:defRPr>
            </a:lvl8pPr>
            <a:lvl9pPr marL="38100" marR="0" lvl="8" indent="0" algn="l" rtl="0">
              <a:lnSpc>
                <a:spcPct val="100000"/>
              </a:lnSpc>
              <a:spcBef>
                <a:spcPts val="0"/>
              </a:spcBef>
              <a:buNone/>
              <a:defRPr sz="1200" b="0" i="0" u="none" strike="noStrike" cap="none">
                <a:solidFill>
                  <a:schemeClr val="dk1"/>
                </a:solidFill>
                <a:latin typeface="Roboto"/>
                <a:ea typeface="Roboto"/>
                <a:cs typeface="Roboto"/>
                <a:sym typeface="Roboto"/>
              </a:defRPr>
            </a:lvl9pPr>
          </a:lstStyle>
          <a:p>
            <a:pPr marL="381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F5395"/>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322577" y="1855977"/>
            <a:ext cx="7409700" cy="1859400"/>
          </a:xfrm>
          <a:prstGeom prst="rect">
            <a:avLst/>
          </a:prstGeom>
          <a:noFill/>
          <a:ln>
            <a:noFill/>
          </a:ln>
        </p:spPr>
        <p:txBody>
          <a:bodyPr spcFirstLastPara="1" wrap="square" lIns="0" tIns="12050" rIns="0" bIns="0" anchor="t" anchorCtr="0">
            <a:spAutoFit/>
          </a:bodyPr>
          <a:lstStyle/>
          <a:p>
            <a:pPr marL="12700" lvl="0" indent="0" algn="ctr" rtl="0">
              <a:lnSpc>
                <a:spcPct val="100000"/>
              </a:lnSpc>
              <a:spcBef>
                <a:spcPts val="0"/>
              </a:spcBef>
              <a:spcAft>
                <a:spcPts val="0"/>
              </a:spcAft>
              <a:buNone/>
            </a:pPr>
            <a:r>
              <a:rPr lang="en-US" sz="4000" b="1">
                <a:solidFill>
                  <a:srgbClr val="FFFFFF"/>
                </a:solidFill>
                <a:latin typeface="Libre Franklin"/>
                <a:ea typeface="Libre Franklin"/>
                <a:cs typeface="Libre Franklin"/>
                <a:sym typeface="Libre Franklin"/>
              </a:rPr>
              <a:t>2022-23</a:t>
            </a:r>
            <a:endParaRPr sz="4000" b="1">
              <a:solidFill>
                <a:srgbClr val="FFFFFF"/>
              </a:solidFill>
              <a:latin typeface="Libre Franklin"/>
              <a:ea typeface="Libre Franklin"/>
              <a:cs typeface="Libre Franklin"/>
              <a:sym typeface="Libre Franklin"/>
            </a:endParaRPr>
          </a:p>
          <a:p>
            <a:pPr marL="12700" lvl="0" indent="0" algn="ctr" rtl="0">
              <a:lnSpc>
                <a:spcPct val="100000"/>
              </a:lnSpc>
              <a:spcBef>
                <a:spcPts val="0"/>
              </a:spcBef>
              <a:spcAft>
                <a:spcPts val="0"/>
              </a:spcAft>
              <a:buNone/>
            </a:pPr>
            <a:r>
              <a:rPr lang="en-US" sz="4000" b="1">
                <a:solidFill>
                  <a:srgbClr val="FFFFFF"/>
                </a:solidFill>
                <a:latin typeface="Libre Franklin"/>
                <a:ea typeface="Libre Franklin"/>
                <a:cs typeface="Libre Franklin"/>
                <a:sym typeface="Libre Franklin"/>
              </a:rPr>
              <a:t>Assessment Summary Results</a:t>
            </a:r>
            <a:endParaRPr sz="4000" b="1">
              <a:latin typeface="Libre Franklin"/>
              <a:ea typeface="Libre Franklin"/>
              <a:cs typeface="Libre Franklin"/>
              <a:sym typeface="Libre Franklin"/>
            </a:endParaRPr>
          </a:p>
        </p:txBody>
      </p:sp>
      <p:sp>
        <p:nvSpPr>
          <p:cNvPr id="45" name="Google Shape;45;p7"/>
          <p:cNvSpPr txBox="1"/>
          <p:nvPr/>
        </p:nvSpPr>
        <p:spPr>
          <a:xfrm>
            <a:off x="3286795" y="4812520"/>
            <a:ext cx="3484800" cy="14970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2400">
                <a:solidFill>
                  <a:schemeClr val="lt1"/>
                </a:solidFill>
                <a:latin typeface="Libre Franklin Medium"/>
                <a:ea typeface="Libre Franklin Medium"/>
                <a:cs typeface="Libre Franklin Medium"/>
                <a:sym typeface="Libre Franklin Medium"/>
              </a:rPr>
              <a:t>Township of Union Public Schools</a:t>
            </a:r>
            <a:endParaRPr sz="240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50"/>
              </a:spcBef>
              <a:spcAft>
                <a:spcPts val="0"/>
              </a:spcAft>
              <a:buNone/>
            </a:pPr>
            <a:endParaRPr sz="2400">
              <a:solidFill>
                <a:schemeClr val="lt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None/>
            </a:pPr>
            <a:r>
              <a:rPr lang="en-US" sz="2400">
                <a:solidFill>
                  <a:schemeClr val="lt1"/>
                </a:solidFill>
                <a:latin typeface="Libre Franklin Medium"/>
                <a:ea typeface="Libre Franklin Medium"/>
                <a:cs typeface="Libre Franklin Medium"/>
                <a:sym typeface="Libre Franklin Medium"/>
              </a:rPr>
              <a:t>September 2023</a:t>
            </a:r>
            <a:endParaRPr sz="240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pic>
        <p:nvPicPr>
          <p:cNvPr id="100" name="Google Shape;100;p16"/>
          <p:cNvPicPr preferRelativeResize="0"/>
          <p:nvPr/>
        </p:nvPicPr>
        <p:blipFill rotWithShape="1">
          <a:blip r:embed="rId3">
            <a:alphaModFix/>
          </a:blip>
          <a:srcRect t="52191"/>
          <a:stretch/>
        </p:blipFill>
        <p:spPr>
          <a:xfrm>
            <a:off x="730125" y="971675"/>
            <a:ext cx="9328274" cy="3178725"/>
          </a:xfrm>
          <a:prstGeom prst="rect">
            <a:avLst/>
          </a:prstGeom>
          <a:noFill/>
          <a:ln>
            <a:noFill/>
          </a:ln>
        </p:spPr>
      </p:pic>
      <p:sp>
        <p:nvSpPr>
          <p:cNvPr id="101" name="Google Shape;101;p16"/>
          <p:cNvSpPr txBox="1"/>
          <p:nvPr/>
        </p:nvSpPr>
        <p:spPr>
          <a:xfrm>
            <a:off x="8930250" y="7386000"/>
            <a:ext cx="10968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latin typeface="Calibri"/>
                <a:ea typeface="Calibri"/>
                <a:cs typeface="Calibri"/>
                <a:sym typeface="Calibri"/>
              </a:rPr>
              <a:t>NJSLA</a:t>
            </a:r>
            <a:endParaRPr sz="1600" b="1" i="1">
              <a:latin typeface="Calibri"/>
              <a:ea typeface="Calibri"/>
              <a:cs typeface="Calibri"/>
              <a:sym typeface="Calibri"/>
            </a:endParaRPr>
          </a:p>
        </p:txBody>
      </p:sp>
      <p:pic>
        <p:nvPicPr>
          <p:cNvPr id="102" name="Google Shape;102;p16"/>
          <p:cNvPicPr preferRelativeResize="0"/>
          <p:nvPr/>
        </p:nvPicPr>
        <p:blipFill rotWithShape="1">
          <a:blip r:embed="rId3">
            <a:alphaModFix/>
          </a:blip>
          <a:srcRect b="85386"/>
          <a:stretch/>
        </p:blipFill>
        <p:spPr>
          <a:xfrm>
            <a:off x="0" y="0"/>
            <a:ext cx="10058400" cy="971676"/>
          </a:xfrm>
          <a:prstGeom prst="rect">
            <a:avLst/>
          </a:prstGeom>
          <a:noFill/>
          <a:ln>
            <a:noFill/>
          </a:ln>
        </p:spPr>
      </p:pic>
      <p:pic>
        <p:nvPicPr>
          <p:cNvPr id="103" name="Google Shape;103;p16"/>
          <p:cNvPicPr preferRelativeResize="0"/>
          <p:nvPr/>
        </p:nvPicPr>
        <p:blipFill rotWithShape="1">
          <a:blip r:embed="rId4">
            <a:alphaModFix/>
          </a:blip>
          <a:srcRect t="51479"/>
          <a:stretch/>
        </p:blipFill>
        <p:spPr>
          <a:xfrm>
            <a:off x="761462" y="4243225"/>
            <a:ext cx="9265600" cy="3215775"/>
          </a:xfrm>
          <a:prstGeom prst="rect">
            <a:avLst/>
          </a:prstGeom>
          <a:noFill/>
          <a:ln>
            <a:noFill/>
          </a:ln>
        </p:spPr>
      </p:pic>
      <p:sp>
        <p:nvSpPr>
          <p:cNvPr id="104" name="Google Shape;104;p16"/>
          <p:cNvSpPr txBox="1"/>
          <p:nvPr/>
        </p:nvSpPr>
        <p:spPr>
          <a:xfrm rot="-5400000">
            <a:off x="-753250" y="5871300"/>
            <a:ext cx="2643000" cy="3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latin typeface="Calibri"/>
                <a:ea typeface="Calibri"/>
                <a:cs typeface="Calibri"/>
                <a:sym typeface="Calibri"/>
              </a:rPr>
              <a:t>MATHEMATICS</a:t>
            </a:r>
            <a:endParaRPr sz="1600" b="1" i="1">
              <a:latin typeface="Calibri"/>
              <a:ea typeface="Calibri"/>
              <a:cs typeface="Calibri"/>
              <a:sym typeface="Calibri"/>
            </a:endParaRPr>
          </a:p>
        </p:txBody>
      </p:sp>
      <p:sp>
        <p:nvSpPr>
          <p:cNvPr id="105" name="Google Shape;105;p16"/>
          <p:cNvSpPr txBox="1"/>
          <p:nvPr/>
        </p:nvSpPr>
        <p:spPr>
          <a:xfrm rot="-5400000">
            <a:off x="-753250" y="2544900"/>
            <a:ext cx="2643000" cy="3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latin typeface="Calibri"/>
                <a:ea typeface="Calibri"/>
                <a:cs typeface="Calibri"/>
                <a:sym typeface="Calibri"/>
              </a:rPr>
              <a:t>ELA</a:t>
            </a:r>
            <a:endParaRPr sz="1600" b="1" i="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9"/>
        <p:cNvGrpSpPr/>
        <p:nvPr/>
      </p:nvGrpSpPr>
      <p:grpSpPr>
        <a:xfrm>
          <a:off x="0" y="0"/>
          <a:ext cx="0" cy="0"/>
          <a:chOff x="0" y="0"/>
          <a:chExt cx="0" cy="0"/>
        </a:xfrm>
      </p:grpSpPr>
      <p:pic>
        <p:nvPicPr>
          <p:cNvPr id="110" name="Google Shape;110;p17"/>
          <p:cNvPicPr preferRelativeResize="0"/>
          <p:nvPr/>
        </p:nvPicPr>
        <p:blipFill rotWithShape="1">
          <a:blip r:embed="rId3">
            <a:alphaModFix/>
          </a:blip>
          <a:srcRect t="56476"/>
          <a:stretch/>
        </p:blipFill>
        <p:spPr>
          <a:xfrm>
            <a:off x="698775" y="1168950"/>
            <a:ext cx="9359625" cy="2890650"/>
          </a:xfrm>
          <a:prstGeom prst="rect">
            <a:avLst/>
          </a:prstGeom>
          <a:noFill/>
          <a:ln>
            <a:noFill/>
          </a:ln>
        </p:spPr>
      </p:pic>
      <p:sp>
        <p:nvSpPr>
          <p:cNvPr id="111" name="Google Shape;111;p17"/>
          <p:cNvSpPr txBox="1"/>
          <p:nvPr/>
        </p:nvSpPr>
        <p:spPr>
          <a:xfrm>
            <a:off x="8868150" y="7277225"/>
            <a:ext cx="10968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latin typeface="Calibri"/>
                <a:ea typeface="Calibri"/>
                <a:cs typeface="Calibri"/>
                <a:sym typeface="Calibri"/>
              </a:rPr>
              <a:t>NJSLA</a:t>
            </a:r>
            <a:endParaRPr sz="1600" b="1" i="1">
              <a:latin typeface="Calibri"/>
              <a:ea typeface="Calibri"/>
              <a:cs typeface="Calibri"/>
              <a:sym typeface="Calibri"/>
            </a:endParaRPr>
          </a:p>
        </p:txBody>
      </p:sp>
      <p:pic>
        <p:nvPicPr>
          <p:cNvPr id="112" name="Google Shape;112;p17"/>
          <p:cNvPicPr preferRelativeResize="0"/>
          <p:nvPr/>
        </p:nvPicPr>
        <p:blipFill rotWithShape="1">
          <a:blip r:embed="rId3">
            <a:alphaModFix/>
          </a:blip>
          <a:srcRect b="86352"/>
          <a:stretch/>
        </p:blipFill>
        <p:spPr>
          <a:xfrm>
            <a:off x="0" y="0"/>
            <a:ext cx="10058400" cy="906375"/>
          </a:xfrm>
          <a:prstGeom prst="rect">
            <a:avLst/>
          </a:prstGeom>
          <a:noFill/>
          <a:ln>
            <a:noFill/>
          </a:ln>
        </p:spPr>
      </p:pic>
      <p:sp>
        <p:nvSpPr>
          <p:cNvPr id="113" name="Google Shape;113;p17"/>
          <p:cNvSpPr txBox="1"/>
          <p:nvPr/>
        </p:nvSpPr>
        <p:spPr>
          <a:xfrm rot="-5400000">
            <a:off x="-753250" y="5871300"/>
            <a:ext cx="2643000" cy="3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latin typeface="Calibri"/>
                <a:ea typeface="Calibri"/>
                <a:cs typeface="Calibri"/>
                <a:sym typeface="Calibri"/>
              </a:rPr>
              <a:t>MATHEMATICS</a:t>
            </a:r>
            <a:endParaRPr sz="1600" b="1" i="1">
              <a:latin typeface="Calibri"/>
              <a:ea typeface="Calibri"/>
              <a:cs typeface="Calibri"/>
              <a:sym typeface="Calibri"/>
            </a:endParaRPr>
          </a:p>
        </p:txBody>
      </p:sp>
      <p:sp>
        <p:nvSpPr>
          <p:cNvPr id="114" name="Google Shape;114;p17"/>
          <p:cNvSpPr txBox="1"/>
          <p:nvPr/>
        </p:nvSpPr>
        <p:spPr>
          <a:xfrm rot="-5400000">
            <a:off x="-753250" y="2544900"/>
            <a:ext cx="2643000" cy="3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latin typeface="Calibri"/>
                <a:ea typeface="Calibri"/>
                <a:cs typeface="Calibri"/>
                <a:sym typeface="Calibri"/>
              </a:rPr>
              <a:t>ELA</a:t>
            </a:r>
            <a:endParaRPr sz="1600" b="1" i="1">
              <a:latin typeface="Calibri"/>
              <a:ea typeface="Calibri"/>
              <a:cs typeface="Calibri"/>
              <a:sym typeface="Calibri"/>
            </a:endParaRPr>
          </a:p>
        </p:txBody>
      </p:sp>
      <p:pic>
        <p:nvPicPr>
          <p:cNvPr id="115" name="Google Shape;115;p17"/>
          <p:cNvPicPr preferRelativeResize="0"/>
          <p:nvPr/>
        </p:nvPicPr>
        <p:blipFill rotWithShape="1">
          <a:blip r:embed="rId4">
            <a:alphaModFix/>
          </a:blip>
          <a:srcRect t="62675"/>
          <a:stretch/>
        </p:blipFill>
        <p:spPr>
          <a:xfrm>
            <a:off x="730113" y="4572000"/>
            <a:ext cx="9296951" cy="247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pic>
        <p:nvPicPr>
          <p:cNvPr id="120" name="Google Shape;120;p18"/>
          <p:cNvPicPr preferRelativeResize="0"/>
          <p:nvPr/>
        </p:nvPicPr>
        <p:blipFill rotWithShape="1">
          <a:blip r:embed="rId3">
            <a:alphaModFix/>
          </a:blip>
          <a:srcRect t="57993"/>
          <a:stretch/>
        </p:blipFill>
        <p:spPr>
          <a:xfrm>
            <a:off x="897250" y="1071875"/>
            <a:ext cx="9161151" cy="2705850"/>
          </a:xfrm>
          <a:prstGeom prst="rect">
            <a:avLst/>
          </a:prstGeom>
          <a:noFill/>
          <a:ln>
            <a:noFill/>
          </a:ln>
        </p:spPr>
      </p:pic>
      <p:sp>
        <p:nvSpPr>
          <p:cNvPr id="121" name="Google Shape;121;p18"/>
          <p:cNvSpPr txBox="1"/>
          <p:nvPr/>
        </p:nvSpPr>
        <p:spPr>
          <a:xfrm>
            <a:off x="8868150" y="7277225"/>
            <a:ext cx="10968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latin typeface="Calibri"/>
                <a:ea typeface="Calibri"/>
                <a:cs typeface="Calibri"/>
                <a:sym typeface="Calibri"/>
              </a:rPr>
              <a:t>NJSLA</a:t>
            </a:r>
            <a:endParaRPr sz="1600" b="1" i="1">
              <a:latin typeface="Calibri"/>
              <a:ea typeface="Calibri"/>
              <a:cs typeface="Calibri"/>
              <a:sym typeface="Calibri"/>
            </a:endParaRPr>
          </a:p>
        </p:txBody>
      </p:sp>
      <p:pic>
        <p:nvPicPr>
          <p:cNvPr id="122" name="Google Shape;122;p18"/>
          <p:cNvPicPr preferRelativeResize="0"/>
          <p:nvPr/>
        </p:nvPicPr>
        <p:blipFill rotWithShape="1">
          <a:blip r:embed="rId3">
            <a:alphaModFix/>
          </a:blip>
          <a:srcRect b="85304"/>
          <a:stretch/>
        </p:blipFill>
        <p:spPr>
          <a:xfrm>
            <a:off x="0" y="0"/>
            <a:ext cx="10058400" cy="946650"/>
          </a:xfrm>
          <a:prstGeom prst="rect">
            <a:avLst/>
          </a:prstGeom>
          <a:noFill/>
          <a:ln>
            <a:noFill/>
          </a:ln>
        </p:spPr>
      </p:pic>
      <p:sp>
        <p:nvSpPr>
          <p:cNvPr id="123" name="Google Shape;123;p18"/>
          <p:cNvSpPr txBox="1"/>
          <p:nvPr/>
        </p:nvSpPr>
        <p:spPr>
          <a:xfrm rot="-5400000">
            <a:off x="-753250" y="5871300"/>
            <a:ext cx="2643000" cy="3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latin typeface="Calibri"/>
                <a:ea typeface="Calibri"/>
                <a:cs typeface="Calibri"/>
                <a:sym typeface="Calibri"/>
              </a:rPr>
              <a:t>MATHEMATICS</a:t>
            </a:r>
            <a:endParaRPr sz="1600" b="1" i="1">
              <a:latin typeface="Calibri"/>
              <a:ea typeface="Calibri"/>
              <a:cs typeface="Calibri"/>
              <a:sym typeface="Calibri"/>
            </a:endParaRPr>
          </a:p>
        </p:txBody>
      </p:sp>
      <p:sp>
        <p:nvSpPr>
          <p:cNvPr id="124" name="Google Shape;124;p18"/>
          <p:cNvSpPr txBox="1"/>
          <p:nvPr/>
        </p:nvSpPr>
        <p:spPr>
          <a:xfrm rot="-5400000">
            <a:off x="-753250" y="2544900"/>
            <a:ext cx="2643000" cy="3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latin typeface="Calibri"/>
                <a:ea typeface="Calibri"/>
                <a:cs typeface="Calibri"/>
                <a:sym typeface="Calibri"/>
              </a:rPr>
              <a:t>ELA</a:t>
            </a:r>
            <a:endParaRPr sz="1600" b="1" i="1">
              <a:latin typeface="Calibri"/>
              <a:ea typeface="Calibri"/>
              <a:cs typeface="Calibri"/>
              <a:sym typeface="Calibri"/>
            </a:endParaRPr>
          </a:p>
        </p:txBody>
      </p:sp>
      <p:pic>
        <p:nvPicPr>
          <p:cNvPr id="125" name="Google Shape;125;p18"/>
          <p:cNvPicPr preferRelativeResize="0"/>
          <p:nvPr/>
        </p:nvPicPr>
        <p:blipFill rotWithShape="1">
          <a:blip r:embed="rId4">
            <a:alphaModFix/>
          </a:blip>
          <a:srcRect t="58416"/>
          <a:stretch/>
        </p:blipFill>
        <p:spPr>
          <a:xfrm>
            <a:off x="897250" y="4425275"/>
            <a:ext cx="9161149" cy="2755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sp>
        <p:nvSpPr>
          <p:cNvPr id="130" name="Google Shape;130;p19"/>
          <p:cNvSpPr txBox="1"/>
          <p:nvPr/>
        </p:nvSpPr>
        <p:spPr>
          <a:xfrm>
            <a:off x="8868150" y="7277225"/>
            <a:ext cx="10968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latin typeface="Calibri"/>
                <a:ea typeface="Calibri"/>
                <a:cs typeface="Calibri"/>
                <a:sym typeface="Calibri"/>
              </a:rPr>
              <a:t>NJSLA</a:t>
            </a:r>
            <a:endParaRPr sz="1600" b="1" i="1">
              <a:latin typeface="Calibri"/>
              <a:ea typeface="Calibri"/>
              <a:cs typeface="Calibri"/>
              <a:sym typeface="Calibri"/>
            </a:endParaRPr>
          </a:p>
        </p:txBody>
      </p:sp>
      <p:sp>
        <p:nvSpPr>
          <p:cNvPr id="131" name="Google Shape;131;p19"/>
          <p:cNvSpPr/>
          <p:nvPr/>
        </p:nvSpPr>
        <p:spPr>
          <a:xfrm>
            <a:off x="-850" y="0"/>
            <a:ext cx="10060000" cy="1169632"/>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2" name="Google Shape;132;p19"/>
          <p:cNvSpPr txBox="1">
            <a:spLocks noGrp="1"/>
          </p:cNvSpPr>
          <p:nvPr>
            <p:ph type="body" idx="4294967295"/>
          </p:nvPr>
        </p:nvSpPr>
        <p:spPr>
          <a:xfrm>
            <a:off x="491700" y="69676"/>
            <a:ext cx="9075000" cy="1641900"/>
          </a:xfrm>
          <a:prstGeom prst="rect">
            <a:avLst/>
          </a:prstGeom>
        </p:spPr>
        <p:txBody>
          <a:bodyPr spcFirstLastPara="1" wrap="square" lIns="0" tIns="0" rIns="0" bIns="0" anchor="t" anchorCtr="0">
            <a:spAutoFit/>
          </a:bodyPr>
          <a:lstStyle/>
          <a:p>
            <a:pPr marL="12700" marR="5080" lvl="0" indent="0" algn="ctr" rtl="0">
              <a:lnSpc>
                <a:spcPct val="133200"/>
              </a:lnSpc>
              <a:spcBef>
                <a:spcPts val="0"/>
              </a:spcBef>
              <a:spcAft>
                <a:spcPts val="0"/>
              </a:spcAft>
              <a:buNone/>
            </a:pPr>
            <a:r>
              <a:rPr lang="en-US" sz="1900">
                <a:solidFill>
                  <a:schemeClr val="lt1"/>
                </a:solidFill>
                <a:latin typeface="Libre Franklin Medium"/>
                <a:ea typeface="Libre Franklin Medium"/>
                <a:cs typeface="Libre Franklin Medium"/>
                <a:sym typeface="Libre Franklin Medium"/>
              </a:rPr>
              <a:t>TOWNSHIP OF UNION  </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None/>
            </a:pPr>
            <a:r>
              <a:rPr lang="en-US" sz="1900">
                <a:solidFill>
                  <a:schemeClr val="lt1"/>
                </a:solidFill>
                <a:latin typeface="Libre Franklin Medium"/>
                <a:ea typeface="Libre Franklin Medium"/>
                <a:cs typeface="Libre Franklin Medium"/>
                <a:sym typeface="Libre Franklin Medium"/>
              </a:rPr>
              <a:t>2022-23 Spring NJSLA by Subgroup</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None/>
            </a:pPr>
            <a:r>
              <a:rPr lang="en-US" sz="1900">
                <a:solidFill>
                  <a:schemeClr val="lt1"/>
                </a:solidFill>
                <a:latin typeface="Libre Franklin Medium"/>
                <a:ea typeface="Libre Franklin Medium"/>
                <a:cs typeface="Libre Franklin Medium"/>
                <a:sym typeface="Libre Franklin Medium"/>
              </a:rPr>
              <a:t>Science</a:t>
            </a:r>
            <a:endParaRPr sz="1900">
              <a:solidFill>
                <a:schemeClr val="lt1"/>
              </a:solidFill>
              <a:latin typeface="Libre Franklin Medium"/>
              <a:ea typeface="Libre Franklin Medium"/>
              <a:cs typeface="Libre Franklin Medium"/>
              <a:sym typeface="Libre Franklin Medium"/>
            </a:endParaRPr>
          </a:p>
          <a:p>
            <a:pPr marL="0" marR="1905" lvl="0" indent="0" algn="ctr" rtl="0">
              <a:spcBef>
                <a:spcPts val="450"/>
              </a:spcBef>
              <a:spcAft>
                <a:spcPts val="0"/>
              </a:spcAft>
              <a:buNone/>
            </a:pPr>
            <a:endParaRPr sz="2700"/>
          </a:p>
        </p:txBody>
      </p:sp>
      <p:pic>
        <p:nvPicPr>
          <p:cNvPr id="133" name="Google Shape;133;p19" title="Points scored"/>
          <p:cNvPicPr preferRelativeResize="0"/>
          <p:nvPr/>
        </p:nvPicPr>
        <p:blipFill>
          <a:blip r:embed="rId3">
            <a:alphaModFix/>
          </a:blip>
          <a:stretch>
            <a:fillRect/>
          </a:stretch>
        </p:blipFill>
        <p:spPr>
          <a:xfrm>
            <a:off x="2359250" y="4461630"/>
            <a:ext cx="5178426" cy="3202001"/>
          </a:xfrm>
          <a:prstGeom prst="rect">
            <a:avLst/>
          </a:prstGeom>
          <a:noFill/>
          <a:ln>
            <a:noFill/>
          </a:ln>
        </p:spPr>
      </p:pic>
      <p:pic>
        <p:nvPicPr>
          <p:cNvPr id="134" name="Google Shape;134;p19" title="Points scored"/>
          <p:cNvPicPr preferRelativeResize="0"/>
          <p:nvPr/>
        </p:nvPicPr>
        <p:blipFill>
          <a:blip r:embed="rId4">
            <a:alphaModFix/>
          </a:blip>
          <a:stretch>
            <a:fillRect/>
          </a:stretch>
        </p:blipFill>
        <p:spPr>
          <a:xfrm>
            <a:off x="4967300" y="1169613"/>
            <a:ext cx="5178426" cy="3202010"/>
          </a:xfrm>
          <a:prstGeom prst="rect">
            <a:avLst/>
          </a:prstGeom>
          <a:noFill/>
          <a:ln>
            <a:noFill/>
          </a:ln>
        </p:spPr>
      </p:pic>
      <p:pic>
        <p:nvPicPr>
          <p:cNvPr id="135" name="Google Shape;135;p19" title="Points scored"/>
          <p:cNvPicPr preferRelativeResize="0"/>
          <p:nvPr/>
        </p:nvPicPr>
        <p:blipFill>
          <a:blip r:embed="rId5">
            <a:alphaModFix/>
          </a:blip>
          <a:stretch>
            <a:fillRect/>
          </a:stretch>
        </p:blipFill>
        <p:spPr>
          <a:xfrm>
            <a:off x="195976" y="1351400"/>
            <a:ext cx="4884450" cy="30202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139"/>
        <p:cNvGrpSpPr/>
        <p:nvPr/>
      </p:nvGrpSpPr>
      <p:grpSpPr>
        <a:xfrm>
          <a:off x="0" y="0"/>
          <a:ext cx="0" cy="0"/>
          <a:chOff x="0" y="0"/>
          <a:chExt cx="0" cy="0"/>
        </a:xfrm>
      </p:grpSpPr>
      <p:sp>
        <p:nvSpPr>
          <p:cNvPr id="140" name="Google Shape;140;p20"/>
          <p:cNvSpPr txBox="1">
            <a:spLocks noGrp="1"/>
          </p:cNvSpPr>
          <p:nvPr>
            <p:ph type="title" idx="4294967295"/>
          </p:nvPr>
        </p:nvSpPr>
        <p:spPr>
          <a:xfrm>
            <a:off x="928600" y="3311775"/>
            <a:ext cx="8159100" cy="26937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NJ Graduation Proficiency Assessment (NJGPA)</a:t>
            </a: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r>
              <a:rPr lang="en-US" sz="3100" b="1" i="1">
                <a:solidFill>
                  <a:schemeClr val="lt1"/>
                </a:solidFill>
                <a:latin typeface="Libre Franklin"/>
                <a:ea typeface="Libre Franklin"/>
                <a:cs typeface="Libre Franklin"/>
                <a:sym typeface="Libre Franklin"/>
              </a:rPr>
              <a:t>Grade 11 - ELA &amp;  Math</a:t>
            </a:r>
            <a:endParaRPr sz="3100" b="1" i="1">
              <a:solidFill>
                <a:schemeClr val="lt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p:nvPr/>
        </p:nvSpPr>
        <p:spPr>
          <a:xfrm>
            <a:off x="-850" y="0"/>
            <a:ext cx="10060000" cy="1823037"/>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6" name="Google Shape;146;p21"/>
          <p:cNvSpPr txBox="1">
            <a:spLocks noGrp="1"/>
          </p:cNvSpPr>
          <p:nvPr>
            <p:ph type="body" idx="4294967295"/>
          </p:nvPr>
        </p:nvSpPr>
        <p:spPr>
          <a:xfrm>
            <a:off x="491644" y="362202"/>
            <a:ext cx="9075000" cy="1448700"/>
          </a:xfrm>
          <a:prstGeom prst="rect">
            <a:avLst/>
          </a:prstGeom>
        </p:spPr>
        <p:txBody>
          <a:bodyPr spcFirstLastPara="1" wrap="square" lIns="0" tIns="0" rIns="0" bIns="0" anchor="t" anchorCtr="0">
            <a:spAutoFit/>
          </a:bodyPr>
          <a:lstStyle/>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TOWNSHIP OF UNION  </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Spring NJGPA Trend Data</a:t>
            </a:r>
            <a:endParaRPr sz="1900">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1700">
                <a:solidFill>
                  <a:schemeClr val="lt1"/>
                </a:solidFill>
                <a:latin typeface="Libre Franklin Medium"/>
                <a:ea typeface="Libre Franklin Medium"/>
                <a:cs typeface="Libre Franklin Medium"/>
                <a:sym typeface="Libre Franklin Medium"/>
              </a:rPr>
              <a:t>ELA/MATH - Graduation Ready</a:t>
            </a:r>
            <a:endParaRPr sz="1900">
              <a:solidFill>
                <a:schemeClr val="lt1"/>
              </a:solidFill>
              <a:latin typeface="Libre Franklin Medium"/>
              <a:ea typeface="Libre Franklin Medium"/>
              <a:cs typeface="Libre Franklin Medium"/>
              <a:sym typeface="Libre Franklin Medium"/>
            </a:endParaRPr>
          </a:p>
          <a:p>
            <a:pPr marL="0" marR="1905" lvl="0" indent="0" algn="ctr" rtl="0">
              <a:spcBef>
                <a:spcPts val="450"/>
              </a:spcBef>
              <a:spcAft>
                <a:spcPts val="0"/>
              </a:spcAft>
              <a:buNone/>
            </a:pPr>
            <a:endParaRPr sz="1900">
              <a:solidFill>
                <a:schemeClr val="lt1"/>
              </a:solidFill>
              <a:latin typeface="Libre Franklin Medium"/>
              <a:ea typeface="Libre Franklin Medium"/>
              <a:cs typeface="Libre Franklin Medium"/>
              <a:sym typeface="Libre Franklin Medium"/>
            </a:endParaRPr>
          </a:p>
        </p:txBody>
      </p:sp>
      <p:pic>
        <p:nvPicPr>
          <p:cNvPr id="147" name="Google Shape;147;p21" title="Points scored"/>
          <p:cNvPicPr preferRelativeResize="0"/>
          <p:nvPr/>
        </p:nvPicPr>
        <p:blipFill>
          <a:blip r:embed="rId3">
            <a:alphaModFix/>
          </a:blip>
          <a:stretch>
            <a:fillRect/>
          </a:stretch>
        </p:blipFill>
        <p:spPr>
          <a:xfrm>
            <a:off x="796275" y="2032912"/>
            <a:ext cx="8572500" cy="53006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151"/>
        <p:cNvGrpSpPr/>
        <p:nvPr/>
      </p:nvGrpSpPr>
      <p:grpSpPr>
        <a:xfrm>
          <a:off x="0" y="0"/>
          <a:ext cx="0" cy="0"/>
          <a:chOff x="0" y="0"/>
          <a:chExt cx="0" cy="0"/>
        </a:xfrm>
      </p:grpSpPr>
      <p:sp>
        <p:nvSpPr>
          <p:cNvPr id="152" name="Google Shape;152;p22"/>
          <p:cNvSpPr txBox="1">
            <a:spLocks noGrp="1"/>
          </p:cNvSpPr>
          <p:nvPr>
            <p:ph type="title" idx="4294967295"/>
          </p:nvPr>
        </p:nvSpPr>
        <p:spPr>
          <a:xfrm>
            <a:off x="1304725" y="1682075"/>
            <a:ext cx="7479900" cy="3746100"/>
          </a:xfrm>
          <a:prstGeom prst="rect">
            <a:avLst/>
          </a:prstGeom>
          <a:noFill/>
          <a:ln>
            <a:noFill/>
          </a:ln>
        </p:spPr>
        <p:txBody>
          <a:bodyPr spcFirstLastPara="1" wrap="square" lIns="0" tIns="51425" rIns="0" bIns="0" anchor="t" anchorCtr="0">
            <a:spAutoFit/>
          </a:bodyPr>
          <a:lstStyle/>
          <a:p>
            <a:pPr marL="0" lvl="0" indent="0" algn="ctr" rtl="0">
              <a:spcBef>
                <a:spcPts val="0"/>
              </a:spcBef>
              <a:spcAft>
                <a:spcPts val="0"/>
              </a:spcAft>
              <a:buClr>
                <a:schemeClr val="dk1"/>
              </a:buClr>
              <a:buSzPts val="1100"/>
              <a:buFont typeface="Arial"/>
              <a:buNone/>
            </a:pPr>
            <a:r>
              <a:rPr lang="en-US" b="1">
                <a:solidFill>
                  <a:schemeClr val="lt1"/>
                </a:solidFill>
                <a:latin typeface="Libre Franklin"/>
                <a:ea typeface="Libre Franklin"/>
                <a:cs typeface="Libre Franklin"/>
                <a:sym typeface="Libre Franklin"/>
              </a:rPr>
              <a:t>NJ Graduation Proficiency Assessment (NJGPA)</a:t>
            </a: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Clr>
                <a:schemeClr val="dk1"/>
              </a:buClr>
              <a:buSzPts val="1100"/>
              <a:buFont typeface="Arial"/>
              <a:buNone/>
            </a:pPr>
            <a:br>
              <a:rPr lang="en-US">
                <a:solidFill>
                  <a:schemeClr val="lt1"/>
                </a:solidFill>
              </a:rPr>
            </a:br>
            <a:r>
              <a:rPr lang="en-US">
                <a:solidFill>
                  <a:schemeClr val="lt1"/>
                </a:solidFill>
              </a:rPr>
              <a:t>Subgroup Data</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3"/>
          <p:cNvPicPr preferRelativeResize="0"/>
          <p:nvPr/>
        </p:nvPicPr>
        <p:blipFill>
          <a:blip r:embed="rId3">
            <a:alphaModFix/>
          </a:blip>
          <a:stretch>
            <a:fillRect/>
          </a:stretch>
        </p:blipFill>
        <p:spPr>
          <a:xfrm>
            <a:off x="0" y="5"/>
            <a:ext cx="10058400" cy="7061370"/>
          </a:xfrm>
          <a:prstGeom prst="rect">
            <a:avLst/>
          </a:prstGeom>
          <a:noFill/>
          <a:ln>
            <a:noFill/>
          </a:ln>
        </p:spPr>
      </p:pic>
      <p:sp>
        <p:nvSpPr>
          <p:cNvPr id="158" name="Google Shape;158;p23"/>
          <p:cNvSpPr txBox="1"/>
          <p:nvPr/>
        </p:nvSpPr>
        <p:spPr>
          <a:xfrm>
            <a:off x="8868150" y="7277225"/>
            <a:ext cx="10968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latin typeface="Calibri"/>
                <a:ea typeface="Calibri"/>
                <a:cs typeface="Calibri"/>
                <a:sym typeface="Calibri"/>
              </a:rPr>
              <a:t>NJGPA</a:t>
            </a:r>
            <a:endParaRPr sz="1600" b="1" i="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p:cNvPicPr preferRelativeResize="0"/>
          <p:nvPr/>
        </p:nvPicPr>
        <p:blipFill>
          <a:blip r:embed="rId3">
            <a:alphaModFix/>
          </a:blip>
          <a:stretch>
            <a:fillRect/>
          </a:stretch>
        </p:blipFill>
        <p:spPr>
          <a:xfrm>
            <a:off x="0" y="9"/>
            <a:ext cx="10058400" cy="70937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5"/>
          <p:cNvPicPr preferRelativeResize="0"/>
          <p:nvPr/>
        </p:nvPicPr>
        <p:blipFill>
          <a:blip r:embed="rId3">
            <a:alphaModFix/>
          </a:blip>
          <a:stretch>
            <a:fillRect/>
          </a:stretch>
        </p:blipFill>
        <p:spPr>
          <a:xfrm>
            <a:off x="0" y="0"/>
            <a:ext cx="10058401" cy="6770078"/>
          </a:xfrm>
          <a:prstGeom prst="rect">
            <a:avLst/>
          </a:prstGeom>
          <a:noFill/>
          <a:ln>
            <a:noFill/>
          </a:ln>
        </p:spPr>
      </p:pic>
      <p:sp>
        <p:nvSpPr>
          <p:cNvPr id="169" name="Google Shape;169;p25"/>
          <p:cNvSpPr txBox="1"/>
          <p:nvPr/>
        </p:nvSpPr>
        <p:spPr>
          <a:xfrm>
            <a:off x="8868150" y="7277225"/>
            <a:ext cx="1096800" cy="3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i="1">
                <a:latin typeface="Calibri"/>
                <a:ea typeface="Calibri"/>
                <a:cs typeface="Calibri"/>
                <a:sym typeface="Calibri"/>
              </a:rPr>
              <a:t>NJGPA</a:t>
            </a:r>
            <a:endParaRPr sz="1600" b="1" i="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8"/>
          <p:cNvSpPr txBox="1"/>
          <p:nvPr/>
        </p:nvSpPr>
        <p:spPr>
          <a:xfrm>
            <a:off x="124200" y="68950"/>
            <a:ext cx="9788700" cy="76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dirty="0">
              <a:latin typeface="Libre Franklin"/>
              <a:ea typeface="Libre Franklin"/>
              <a:cs typeface="Libre Franklin"/>
              <a:sym typeface="Libre Franklin"/>
            </a:endParaRPr>
          </a:p>
          <a:p>
            <a:pPr marL="0" lvl="0" indent="0" algn="l" rtl="0">
              <a:spcBef>
                <a:spcPts val="0"/>
              </a:spcBef>
              <a:spcAft>
                <a:spcPts val="0"/>
              </a:spcAft>
              <a:buNone/>
            </a:pPr>
            <a:endParaRPr sz="1900" dirty="0">
              <a:latin typeface="Libre Franklin"/>
              <a:ea typeface="Libre Franklin"/>
              <a:cs typeface="Libre Franklin"/>
              <a:sym typeface="Libre Franklin"/>
            </a:endParaRPr>
          </a:p>
          <a:p>
            <a:pPr marL="0" lvl="0" indent="0" algn="l" rtl="0">
              <a:spcBef>
                <a:spcPts val="0"/>
              </a:spcBef>
              <a:spcAft>
                <a:spcPts val="0"/>
              </a:spcAft>
              <a:buNone/>
            </a:pPr>
            <a:endParaRPr sz="1900" dirty="0">
              <a:latin typeface="Libre Franklin"/>
              <a:ea typeface="Libre Franklin"/>
              <a:cs typeface="Libre Franklin"/>
              <a:sym typeface="Libre Franklin"/>
            </a:endParaRPr>
          </a:p>
          <a:p>
            <a:pPr marL="0" lvl="0" indent="0" algn="l" rtl="0">
              <a:spcBef>
                <a:spcPts val="0"/>
              </a:spcBef>
              <a:spcAft>
                <a:spcPts val="0"/>
              </a:spcAft>
              <a:buNone/>
            </a:pPr>
            <a:endParaRPr sz="1900" dirty="0">
              <a:latin typeface="Libre Franklin"/>
              <a:ea typeface="Libre Franklin"/>
              <a:cs typeface="Libre Franklin"/>
              <a:sym typeface="Libre Franklin"/>
            </a:endParaRPr>
          </a:p>
          <a:p>
            <a:pPr marL="0" lvl="0" indent="0" algn="l" rtl="0">
              <a:spcBef>
                <a:spcPts val="0"/>
              </a:spcBef>
              <a:spcAft>
                <a:spcPts val="0"/>
              </a:spcAft>
              <a:buNone/>
            </a:pPr>
            <a:endParaRPr sz="1900" dirty="0">
              <a:latin typeface="Libre Franklin"/>
              <a:ea typeface="Libre Franklin"/>
              <a:cs typeface="Libre Franklin"/>
              <a:sym typeface="Libre Franklin"/>
            </a:endParaRPr>
          </a:p>
          <a:p>
            <a:pPr marL="0" lvl="0" indent="0" algn="l" rtl="0">
              <a:spcBef>
                <a:spcPts val="0"/>
              </a:spcBef>
              <a:spcAft>
                <a:spcPts val="0"/>
              </a:spcAft>
              <a:buNone/>
            </a:pPr>
            <a:endParaRPr sz="1900" dirty="0">
              <a:latin typeface="Libre Franklin"/>
              <a:ea typeface="Libre Franklin"/>
              <a:cs typeface="Libre Franklin"/>
              <a:sym typeface="Libre Franklin"/>
            </a:endParaRPr>
          </a:p>
          <a:p>
            <a:pPr marL="0" lvl="0" indent="0" algn="l" rtl="0">
              <a:spcBef>
                <a:spcPts val="0"/>
              </a:spcBef>
              <a:spcAft>
                <a:spcPts val="0"/>
              </a:spcAft>
              <a:buNone/>
            </a:pPr>
            <a:endParaRPr sz="1900" dirty="0">
              <a:latin typeface="Libre Franklin"/>
              <a:ea typeface="Libre Franklin"/>
              <a:cs typeface="Libre Franklin"/>
              <a:sym typeface="Libre Franklin"/>
            </a:endParaRPr>
          </a:p>
          <a:p>
            <a:pPr marL="0" lvl="0" indent="0" algn="l" rtl="0">
              <a:spcBef>
                <a:spcPts val="0"/>
              </a:spcBef>
              <a:spcAft>
                <a:spcPts val="0"/>
              </a:spcAft>
              <a:buNone/>
            </a:pPr>
            <a:endParaRPr sz="1900" dirty="0">
              <a:latin typeface="Libre Franklin"/>
              <a:ea typeface="Libre Franklin"/>
              <a:cs typeface="Libre Franklin"/>
              <a:sym typeface="Libre Franklin"/>
            </a:endParaRPr>
          </a:p>
          <a:p>
            <a:pPr marL="2286000" lvl="0" indent="-355600" algn="l" rtl="0">
              <a:spcBef>
                <a:spcPts val="0"/>
              </a:spcBef>
              <a:spcAft>
                <a:spcPts val="0"/>
              </a:spcAft>
              <a:buSzPts val="2000"/>
              <a:buFont typeface="Libre Franklin"/>
              <a:buAutoNum type="arabicPeriod"/>
            </a:pPr>
            <a:r>
              <a:rPr lang="en-US" sz="2000" dirty="0">
                <a:latin typeface="Libre Franklin"/>
                <a:ea typeface="Libre Franklin"/>
                <a:cs typeface="Libre Franklin"/>
                <a:sym typeface="Libre Franklin"/>
              </a:rPr>
              <a:t>A summary of the district’s data</a:t>
            </a:r>
            <a:endParaRPr sz="2000" dirty="0">
              <a:latin typeface="Libre Franklin"/>
              <a:ea typeface="Libre Franklin"/>
              <a:cs typeface="Libre Franklin"/>
              <a:sym typeface="Libre Franklin"/>
            </a:endParaRPr>
          </a:p>
          <a:p>
            <a:pPr marL="2286000" lvl="0" indent="-355600" algn="l" rtl="0">
              <a:spcBef>
                <a:spcPts val="1000"/>
              </a:spcBef>
              <a:spcAft>
                <a:spcPts val="0"/>
              </a:spcAft>
              <a:buSzPts val="2000"/>
              <a:buFont typeface="Libre Franklin"/>
              <a:buAutoNum type="arabicPeriod"/>
            </a:pPr>
            <a:r>
              <a:rPr lang="en-US" sz="2000" dirty="0">
                <a:latin typeface="Libre Franklin"/>
                <a:ea typeface="Libre Franklin"/>
                <a:cs typeface="Libre Franklin"/>
                <a:sym typeface="Libre Franklin"/>
              </a:rPr>
              <a:t>NJSLA proficiency results and subgroup analysis</a:t>
            </a:r>
            <a:endParaRPr sz="2000" dirty="0">
              <a:latin typeface="Libre Franklin"/>
              <a:ea typeface="Libre Franklin"/>
              <a:cs typeface="Libre Franklin"/>
              <a:sym typeface="Libre Franklin"/>
            </a:endParaRPr>
          </a:p>
          <a:p>
            <a:pPr marL="2286000" lvl="0" indent="-355600" algn="l" rtl="0">
              <a:spcBef>
                <a:spcPts val="1000"/>
              </a:spcBef>
              <a:spcAft>
                <a:spcPts val="0"/>
              </a:spcAft>
              <a:buSzPts val="2000"/>
              <a:buFont typeface="Libre Franklin"/>
              <a:buAutoNum type="arabicPeriod"/>
            </a:pPr>
            <a:r>
              <a:rPr lang="en-US" sz="2000" dirty="0">
                <a:latin typeface="Libre Franklin"/>
                <a:ea typeface="Libre Franklin"/>
                <a:cs typeface="Libre Franklin"/>
                <a:sym typeface="Libre Franklin"/>
              </a:rPr>
              <a:t>NJGPA results and subgroup analysis</a:t>
            </a:r>
            <a:endParaRPr sz="2000" dirty="0">
              <a:latin typeface="Libre Franklin"/>
              <a:ea typeface="Libre Franklin"/>
              <a:cs typeface="Libre Franklin"/>
              <a:sym typeface="Libre Franklin"/>
            </a:endParaRPr>
          </a:p>
          <a:p>
            <a:pPr marL="2286000" lvl="0" indent="-355600" algn="l" rtl="0">
              <a:spcBef>
                <a:spcPts val="1000"/>
              </a:spcBef>
              <a:spcAft>
                <a:spcPts val="0"/>
              </a:spcAft>
              <a:buSzPts val="2000"/>
              <a:buFont typeface="Libre Franklin"/>
              <a:buAutoNum type="arabicPeriod"/>
            </a:pPr>
            <a:r>
              <a:rPr lang="en-US" sz="2000" dirty="0">
                <a:latin typeface="Libre Franklin"/>
                <a:ea typeface="Libre Franklin"/>
                <a:cs typeface="Libre Franklin"/>
                <a:sym typeface="Libre Franklin"/>
              </a:rPr>
              <a:t>ACCESS for MLLs performance data</a:t>
            </a:r>
            <a:endParaRPr sz="2000" dirty="0">
              <a:latin typeface="Libre Franklin"/>
              <a:ea typeface="Libre Franklin"/>
              <a:cs typeface="Libre Franklin"/>
              <a:sym typeface="Libre Franklin"/>
            </a:endParaRPr>
          </a:p>
          <a:p>
            <a:pPr marL="2286000" lvl="0" indent="-355600" algn="l" rtl="0">
              <a:spcBef>
                <a:spcPts val="1000"/>
              </a:spcBef>
              <a:spcAft>
                <a:spcPts val="0"/>
              </a:spcAft>
              <a:buSzPts val="2000"/>
              <a:buFont typeface="Libre Franklin"/>
              <a:buAutoNum type="arabicPeriod"/>
            </a:pPr>
            <a:r>
              <a:rPr lang="en-US" sz="2000" dirty="0">
                <a:latin typeface="Libre Franklin"/>
                <a:ea typeface="Libre Franklin"/>
                <a:cs typeface="Libre Franklin"/>
                <a:sym typeface="Libre Franklin"/>
              </a:rPr>
              <a:t>DLM performance data</a:t>
            </a:r>
            <a:endParaRPr sz="2000" dirty="0">
              <a:latin typeface="Libre Franklin"/>
              <a:ea typeface="Libre Franklin"/>
              <a:cs typeface="Libre Franklin"/>
              <a:sym typeface="Libre Franklin"/>
            </a:endParaRPr>
          </a:p>
          <a:p>
            <a:pPr marL="2286000" lvl="0" indent="-355600" algn="l" rtl="0">
              <a:spcBef>
                <a:spcPts val="1000"/>
              </a:spcBef>
              <a:spcAft>
                <a:spcPts val="1000"/>
              </a:spcAft>
              <a:buSzPts val="2000"/>
              <a:buFont typeface="Libre Franklin"/>
              <a:buAutoNum type="arabicPeriod"/>
            </a:pPr>
            <a:r>
              <a:rPr lang="en-US" sz="2000" dirty="0">
                <a:latin typeface="Libre Franklin"/>
                <a:ea typeface="Libre Franklin"/>
                <a:cs typeface="Libre Franklin"/>
                <a:sym typeface="Libre Franklin"/>
              </a:rPr>
              <a:t>Our response to the data</a:t>
            </a:r>
            <a:endParaRPr sz="2000" dirty="0">
              <a:latin typeface="Libre Franklin"/>
              <a:ea typeface="Libre Franklin"/>
              <a:cs typeface="Libre Franklin"/>
              <a:sym typeface="Libre Franklin"/>
            </a:endParaRPr>
          </a:p>
        </p:txBody>
      </p:sp>
      <p:sp>
        <p:nvSpPr>
          <p:cNvPr id="51" name="Google Shape;51;p8"/>
          <p:cNvSpPr/>
          <p:nvPr/>
        </p:nvSpPr>
        <p:spPr>
          <a:xfrm>
            <a:off x="-850" y="0"/>
            <a:ext cx="10060000" cy="1823037"/>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2" name="Google Shape;52;p8"/>
          <p:cNvSpPr txBox="1">
            <a:spLocks noGrp="1"/>
          </p:cNvSpPr>
          <p:nvPr>
            <p:ph type="body" idx="4294967295"/>
          </p:nvPr>
        </p:nvSpPr>
        <p:spPr>
          <a:xfrm>
            <a:off x="491644" y="362202"/>
            <a:ext cx="9075000" cy="1000500"/>
          </a:xfrm>
          <a:prstGeom prst="rect">
            <a:avLst/>
          </a:prstGeom>
        </p:spPr>
        <p:txBody>
          <a:bodyPr spcFirstLastPara="1" wrap="square" lIns="0" tIns="0" rIns="0" bIns="0" anchor="t" anchorCtr="0">
            <a:spAutoFit/>
          </a:bodyPr>
          <a:lstStyle/>
          <a:p>
            <a:pPr marL="0" marR="1905" lvl="0" indent="0" algn="l" rtl="0">
              <a:spcBef>
                <a:spcPts val="450"/>
              </a:spcBef>
              <a:spcAft>
                <a:spcPts val="0"/>
              </a:spcAft>
              <a:buClr>
                <a:schemeClr val="dk1"/>
              </a:buClr>
              <a:buSzPts val="1100"/>
              <a:buFont typeface="Arial"/>
              <a:buNone/>
            </a:pPr>
            <a:endParaRPr sz="1700">
              <a:solidFill>
                <a:schemeClr val="lt1"/>
              </a:solidFill>
              <a:latin typeface="Libre Franklin Medium"/>
              <a:ea typeface="Libre Franklin Medium"/>
              <a:cs typeface="Libre Franklin Medium"/>
              <a:sym typeface="Libre Franklin Medium"/>
            </a:endParaRPr>
          </a:p>
          <a:p>
            <a:pPr marL="12700" lvl="0" indent="0" algn="ctr" rtl="0">
              <a:spcBef>
                <a:spcPts val="0"/>
              </a:spcBef>
              <a:spcAft>
                <a:spcPts val="0"/>
              </a:spcAft>
              <a:buClr>
                <a:schemeClr val="dk1"/>
              </a:buClr>
              <a:buFont typeface="Arial"/>
              <a:buNone/>
            </a:pPr>
            <a:r>
              <a:rPr lang="en-US" sz="2400" b="1">
                <a:solidFill>
                  <a:schemeClr val="lt1"/>
                </a:solidFill>
                <a:latin typeface="Libre Franklin"/>
                <a:ea typeface="Libre Franklin"/>
                <a:cs typeface="Libre Franklin"/>
                <a:sym typeface="Libre Franklin"/>
              </a:rPr>
              <a:t>2022-23</a:t>
            </a:r>
            <a:endParaRPr sz="2400" b="1">
              <a:solidFill>
                <a:schemeClr val="lt1"/>
              </a:solidFill>
              <a:latin typeface="Libre Franklin"/>
              <a:ea typeface="Libre Franklin"/>
              <a:cs typeface="Libre Franklin"/>
              <a:sym typeface="Libre Franklin"/>
            </a:endParaRPr>
          </a:p>
          <a:p>
            <a:pPr marL="12700" lvl="0" indent="0" algn="ctr" rtl="0">
              <a:spcBef>
                <a:spcPts val="0"/>
              </a:spcBef>
              <a:spcAft>
                <a:spcPts val="0"/>
              </a:spcAft>
              <a:buClr>
                <a:schemeClr val="dk1"/>
              </a:buClr>
              <a:buFont typeface="Arial"/>
              <a:buNone/>
            </a:pPr>
            <a:r>
              <a:rPr lang="en-US" sz="2400" b="1">
                <a:solidFill>
                  <a:schemeClr val="lt1"/>
                </a:solidFill>
                <a:latin typeface="Libre Franklin"/>
                <a:ea typeface="Libre Franklin"/>
                <a:cs typeface="Libre Franklin"/>
                <a:sym typeface="Libre Franklin"/>
              </a:rPr>
              <a:t>Assessment Summary Results</a:t>
            </a:r>
            <a:endParaRPr sz="30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173"/>
        <p:cNvGrpSpPr/>
        <p:nvPr/>
      </p:nvGrpSpPr>
      <p:grpSpPr>
        <a:xfrm>
          <a:off x="0" y="0"/>
          <a:ext cx="0" cy="0"/>
          <a:chOff x="0" y="0"/>
          <a:chExt cx="0" cy="0"/>
        </a:xfrm>
      </p:grpSpPr>
      <p:sp>
        <p:nvSpPr>
          <p:cNvPr id="174" name="Google Shape;174;p26"/>
          <p:cNvSpPr txBox="1">
            <a:spLocks noGrp="1"/>
          </p:cNvSpPr>
          <p:nvPr>
            <p:ph type="title" idx="4294967295"/>
          </p:nvPr>
        </p:nvSpPr>
        <p:spPr>
          <a:xfrm>
            <a:off x="928600" y="3311775"/>
            <a:ext cx="8159100" cy="7389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ACCESS for MLLs</a:t>
            </a:r>
            <a:endParaRPr b="1">
              <a:solidFill>
                <a:schemeClr val="lt1"/>
              </a:solidFill>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7"/>
          <p:cNvPicPr preferRelativeResize="0"/>
          <p:nvPr/>
        </p:nvPicPr>
        <p:blipFill>
          <a:blip r:embed="rId3">
            <a:alphaModFix/>
          </a:blip>
          <a:stretch>
            <a:fillRect/>
          </a:stretch>
        </p:blipFill>
        <p:spPr>
          <a:xfrm>
            <a:off x="985613" y="2733575"/>
            <a:ext cx="8258775" cy="624125"/>
          </a:xfrm>
          <a:prstGeom prst="rect">
            <a:avLst/>
          </a:prstGeom>
          <a:noFill/>
          <a:ln>
            <a:noFill/>
          </a:ln>
        </p:spPr>
      </p:pic>
      <p:sp>
        <p:nvSpPr>
          <p:cNvPr id="180" name="Google Shape;180;p27"/>
          <p:cNvSpPr/>
          <p:nvPr/>
        </p:nvSpPr>
        <p:spPr>
          <a:xfrm>
            <a:off x="-850" y="0"/>
            <a:ext cx="10060000" cy="1823037"/>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81" name="Google Shape;181;p27"/>
          <p:cNvSpPr txBox="1">
            <a:spLocks noGrp="1"/>
          </p:cNvSpPr>
          <p:nvPr>
            <p:ph type="body" idx="4294967295"/>
          </p:nvPr>
        </p:nvSpPr>
        <p:spPr>
          <a:xfrm>
            <a:off x="491644" y="278627"/>
            <a:ext cx="9075000" cy="1098600"/>
          </a:xfrm>
          <a:prstGeom prst="rect">
            <a:avLst/>
          </a:prstGeom>
        </p:spPr>
        <p:txBody>
          <a:bodyPr spcFirstLastPara="1" wrap="square" lIns="0" tIns="0" rIns="0" bIns="0" anchor="t" anchorCtr="0">
            <a:spAutoFit/>
          </a:bodyPr>
          <a:lstStyle/>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TOWNSHIP OF UNION  </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2022-23 Spring</a:t>
            </a:r>
            <a:endParaRPr sz="1900">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1700">
                <a:solidFill>
                  <a:schemeClr val="lt1"/>
                </a:solidFill>
                <a:latin typeface="Libre Franklin Medium"/>
                <a:ea typeface="Libre Franklin Medium"/>
                <a:cs typeface="Libre Franklin Medium"/>
                <a:sym typeface="Libre Franklin Medium"/>
              </a:rPr>
              <a:t>ACCESS</a:t>
            </a:r>
            <a:endParaRPr sz="1900">
              <a:solidFill>
                <a:schemeClr val="lt1"/>
              </a:solidFill>
              <a:latin typeface="Libre Franklin Medium"/>
              <a:ea typeface="Libre Franklin Medium"/>
              <a:cs typeface="Libre Franklin Medium"/>
              <a:sym typeface="Libre Franklin Medium"/>
            </a:endParaRPr>
          </a:p>
        </p:txBody>
      </p:sp>
      <p:sp>
        <p:nvSpPr>
          <p:cNvPr id="182" name="Google Shape;182;p27"/>
          <p:cNvSpPr txBox="1"/>
          <p:nvPr/>
        </p:nvSpPr>
        <p:spPr>
          <a:xfrm>
            <a:off x="297300" y="1902263"/>
            <a:ext cx="946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ibre Franklin"/>
                <a:ea typeface="Libre Franklin"/>
                <a:cs typeface="Libre Franklin"/>
                <a:sym typeface="Libre Franklin"/>
              </a:rPr>
              <a:t>MLLs in grades K-12 take the WIDA ACCESS for MLLs in the Spring. Scores are reported in to proficiency level and scale scores for all four language domains: Reading, Writing, Speaking, and Listening. Proficiency level scores describe performance based on six levels.</a:t>
            </a:r>
            <a:endParaRPr>
              <a:latin typeface="Libre Franklin"/>
              <a:ea typeface="Libre Franklin"/>
              <a:cs typeface="Libre Franklin"/>
              <a:sym typeface="Libre Franklin"/>
            </a:endParaRPr>
          </a:p>
        </p:txBody>
      </p:sp>
      <p:pic>
        <p:nvPicPr>
          <p:cNvPr id="183" name="Google Shape;183;p27"/>
          <p:cNvPicPr preferRelativeResize="0"/>
          <p:nvPr/>
        </p:nvPicPr>
        <p:blipFill rotWithShape="1">
          <a:blip r:embed="rId4">
            <a:alphaModFix/>
          </a:blip>
          <a:srcRect t="27309"/>
          <a:stretch/>
        </p:blipFill>
        <p:spPr>
          <a:xfrm>
            <a:off x="357399" y="3357693"/>
            <a:ext cx="9158576" cy="43984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187"/>
        <p:cNvGrpSpPr/>
        <p:nvPr/>
      </p:nvGrpSpPr>
      <p:grpSpPr>
        <a:xfrm>
          <a:off x="0" y="0"/>
          <a:ext cx="0" cy="0"/>
          <a:chOff x="0" y="0"/>
          <a:chExt cx="0" cy="0"/>
        </a:xfrm>
      </p:grpSpPr>
      <p:sp>
        <p:nvSpPr>
          <p:cNvPr id="188" name="Google Shape;188;p28"/>
          <p:cNvSpPr txBox="1">
            <a:spLocks noGrp="1"/>
          </p:cNvSpPr>
          <p:nvPr>
            <p:ph type="title" idx="4294967295"/>
          </p:nvPr>
        </p:nvSpPr>
        <p:spPr>
          <a:xfrm>
            <a:off x="928600" y="3311775"/>
            <a:ext cx="8159100" cy="14778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Dynamic Learning Map (DLM)</a:t>
            </a:r>
            <a:endParaRPr b="1">
              <a:solidFill>
                <a:schemeClr val="lt1"/>
              </a:solidFill>
              <a:latin typeface="Libre Franklin"/>
              <a:ea typeface="Libre Franklin"/>
              <a:cs typeface="Libre Franklin"/>
              <a:sym typeface="Libre Frankl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p:nvPr/>
        </p:nvSpPr>
        <p:spPr>
          <a:xfrm>
            <a:off x="-850" y="0"/>
            <a:ext cx="10060000" cy="1216562"/>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4" name="Google Shape;194;p29"/>
          <p:cNvSpPr txBox="1">
            <a:spLocks noGrp="1"/>
          </p:cNvSpPr>
          <p:nvPr>
            <p:ph type="body" idx="4294967295"/>
          </p:nvPr>
        </p:nvSpPr>
        <p:spPr>
          <a:xfrm>
            <a:off x="491694" y="58977"/>
            <a:ext cx="9075000" cy="1098600"/>
          </a:xfrm>
          <a:prstGeom prst="rect">
            <a:avLst/>
          </a:prstGeom>
        </p:spPr>
        <p:txBody>
          <a:bodyPr spcFirstLastPara="1" wrap="square" lIns="0" tIns="0" rIns="0" bIns="0" anchor="t" anchorCtr="0">
            <a:spAutoFit/>
          </a:bodyPr>
          <a:lstStyle/>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TOWNSHIP OF UNION  </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2022-23 Spring</a:t>
            </a:r>
            <a:endParaRPr sz="1900">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1700">
                <a:solidFill>
                  <a:schemeClr val="lt1"/>
                </a:solidFill>
                <a:latin typeface="Libre Franklin Medium"/>
                <a:ea typeface="Libre Franklin Medium"/>
                <a:cs typeface="Libre Franklin Medium"/>
                <a:sym typeface="Libre Franklin Medium"/>
              </a:rPr>
              <a:t>DLM</a:t>
            </a:r>
            <a:endParaRPr sz="1900">
              <a:solidFill>
                <a:schemeClr val="lt1"/>
              </a:solidFill>
              <a:latin typeface="Libre Franklin Medium"/>
              <a:ea typeface="Libre Franklin Medium"/>
              <a:cs typeface="Libre Franklin Medium"/>
              <a:sym typeface="Libre Franklin Medium"/>
            </a:endParaRPr>
          </a:p>
        </p:txBody>
      </p:sp>
      <p:sp>
        <p:nvSpPr>
          <p:cNvPr id="195" name="Google Shape;195;p29"/>
          <p:cNvSpPr txBox="1"/>
          <p:nvPr/>
        </p:nvSpPr>
        <p:spPr>
          <a:xfrm>
            <a:off x="297300" y="1285913"/>
            <a:ext cx="9463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212529"/>
                </a:solidFill>
                <a:highlight>
                  <a:srgbClr val="FFFFFF"/>
                </a:highlight>
                <a:latin typeface="Libre Franklin"/>
                <a:ea typeface="Libre Franklin"/>
                <a:cs typeface="Libre Franklin"/>
                <a:sym typeface="Libre Franklin"/>
              </a:rPr>
              <a:t>The New Jersey Alternate Assessment (NJAA) is the Dynamic Learning Maps (DLM) and it is an assessment of English Language Arts, mathematics, and science skills aligned to the New Jersey Standards for eligible students with significant intellectual disabilities in grades 3-8, and 11.</a:t>
            </a:r>
            <a:endParaRPr>
              <a:solidFill>
                <a:srgbClr val="212529"/>
              </a:solidFill>
              <a:highlight>
                <a:srgbClr val="FFFFFF"/>
              </a:highlight>
              <a:latin typeface="Libre Franklin"/>
              <a:ea typeface="Libre Franklin"/>
              <a:cs typeface="Libre Franklin"/>
              <a:sym typeface="Libre Franklin"/>
            </a:endParaRPr>
          </a:p>
        </p:txBody>
      </p:sp>
      <p:graphicFrame>
        <p:nvGraphicFramePr>
          <p:cNvPr id="196" name="Google Shape;196;p29"/>
          <p:cNvGraphicFramePr/>
          <p:nvPr/>
        </p:nvGraphicFramePr>
        <p:xfrm>
          <a:off x="1767838" y="2027400"/>
          <a:ext cx="6522700" cy="396210"/>
        </p:xfrm>
        <a:graphic>
          <a:graphicData uri="http://schemas.openxmlformats.org/drawingml/2006/table">
            <a:tbl>
              <a:tblPr>
                <a:noFill/>
                <a:tableStyleId>{3D3EA291-C4BA-42C0-9D32-3B02724C6856}</a:tableStyleId>
              </a:tblPr>
              <a:tblGrid>
                <a:gridCol w="1630675">
                  <a:extLst>
                    <a:ext uri="{9D8B030D-6E8A-4147-A177-3AD203B41FA5}">
                      <a16:colId xmlns:a16="http://schemas.microsoft.com/office/drawing/2014/main" val="20000"/>
                    </a:ext>
                  </a:extLst>
                </a:gridCol>
                <a:gridCol w="1630675">
                  <a:extLst>
                    <a:ext uri="{9D8B030D-6E8A-4147-A177-3AD203B41FA5}">
                      <a16:colId xmlns:a16="http://schemas.microsoft.com/office/drawing/2014/main" val="20001"/>
                    </a:ext>
                  </a:extLst>
                </a:gridCol>
                <a:gridCol w="1630675">
                  <a:extLst>
                    <a:ext uri="{9D8B030D-6E8A-4147-A177-3AD203B41FA5}">
                      <a16:colId xmlns:a16="http://schemas.microsoft.com/office/drawing/2014/main" val="20002"/>
                    </a:ext>
                  </a:extLst>
                </a:gridCol>
                <a:gridCol w="163067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b="1"/>
                        <a:t>Emerging</a:t>
                      </a:r>
                      <a:endParaRPr b="1"/>
                    </a:p>
                  </a:txBody>
                  <a:tcPr marL="91425" marR="91425" marT="91425" marB="91425">
                    <a:solidFill>
                      <a:srgbClr val="EA9999"/>
                    </a:solidFill>
                  </a:tcPr>
                </a:tc>
                <a:tc>
                  <a:txBody>
                    <a:bodyPr/>
                    <a:lstStyle/>
                    <a:p>
                      <a:pPr marL="0" lvl="0" indent="0" algn="ctr" rtl="0">
                        <a:spcBef>
                          <a:spcPts val="0"/>
                        </a:spcBef>
                        <a:spcAft>
                          <a:spcPts val="0"/>
                        </a:spcAft>
                        <a:buNone/>
                      </a:pPr>
                      <a:r>
                        <a:rPr lang="en-US" b="1"/>
                        <a:t>Approaching</a:t>
                      </a:r>
                      <a:endParaRPr b="1"/>
                    </a:p>
                  </a:txBody>
                  <a:tcPr marL="91425" marR="91425" marT="91425" marB="91425">
                    <a:solidFill>
                      <a:srgbClr val="FFF2CC"/>
                    </a:solidFill>
                  </a:tcPr>
                </a:tc>
                <a:tc>
                  <a:txBody>
                    <a:bodyPr/>
                    <a:lstStyle/>
                    <a:p>
                      <a:pPr marL="0" lvl="0" indent="0" algn="ctr" rtl="0">
                        <a:spcBef>
                          <a:spcPts val="0"/>
                        </a:spcBef>
                        <a:spcAft>
                          <a:spcPts val="0"/>
                        </a:spcAft>
                        <a:buNone/>
                      </a:pPr>
                      <a:r>
                        <a:rPr lang="en-US" b="1"/>
                        <a:t>At Target</a:t>
                      </a:r>
                      <a:endParaRPr b="1"/>
                    </a:p>
                  </a:txBody>
                  <a:tcPr marL="91425" marR="91425" marT="91425" marB="91425">
                    <a:solidFill>
                      <a:srgbClr val="B6D7A8"/>
                    </a:solidFill>
                  </a:tcPr>
                </a:tc>
                <a:tc>
                  <a:txBody>
                    <a:bodyPr/>
                    <a:lstStyle/>
                    <a:p>
                      <a:pPr marL="0" lvl="0" indent="0" algn="ctr" rtl="0">
                        <a:spcBef>
                          <a:spcPts val="0"/>
                        </a:spcBef>
                        <a:spcAft>
                          <a:spcPts val="0"/>
                        </a:spcAft>
                        <a:buNone/>
                      </a:pPr>
                      <a:r>
                        <a:rPr lang="en-US" b="1"/>
                        <a:t>Advanced</a:t>
                      </a:r>
                      <a:endParaRPr b="1"/>
                    </a:p>
                  </a:txBody>
                  <a:tcPr marL="91425" marR="91425" marT="91425" marB="91425">
                    <a:solidFill>
                      <a:srgbClr val="93C47D"/>
                    </a:solidFill>
                  </a:tcPr>
                </a:tc>
                <a:extLst>
                  <a:ext uri="{0D108BD9-81ED-4DB2-BD59-A6C34878D82A}">
                    <a16:rowId xmlns:a16="http://schemas.microsoft.com/office/drawing/2014/main" val="10000"/>
                  </a:ext>
                </a:extLst>
              </a:tr>
            </a:tbl>
          </a:graphicData>
        </a:graphic>
      </p:graphicFrame>
      <p:pic>
        <p:nvPicPr>
          <p:cNvPr id="197" name="Google Shape;197;p29" title="Points scored"/>
          <p:cNvPicPr preferRelativeResize="0"/>
          <p:nvPr/>
        </p:nvPicPr>
        <p:blipFill>
          <a:blip r:embed="rId3">
            <a:alphaModFix/>
          </a:blip>
          <a:stretch>
            <a:fillRect/>
          </a:stretch>
        </p:blipFill>
        <p:spPr>
          <a:xfrm>
            <a:off x="950500" y="2596900"/>
            <a:ext cx="8157411" cy="5043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201"/>
        <p:cNvGrpSpPr/>
        <p:nvPr/>
      </p:nvGrpSpPr>
      <p:grpSpPr>
        <a:xfrm>
          <a:off x="0" y="0"/>
          <a:ext cx="0" cy="0"/>
          <a:chOff x="0" y="0"/>
          <a:chExt cx="0" cy="0"/>
        </a:xfrm>
      </p:grpSpPr>
      <p:sp>
        <p:nvSpPr>
          <p:cNvPr id="202" name="Google Shape;202;p30"/>
          <p:cNvSpPr txBox="1">
            <a:spLocks noGrp="1"/>
          </p:cNvSpPr>
          <p:nvPr>
            <p:ph type="title" idx="4294967295"/>
          </p:nvPr>
        </p:nvSpPr>
        <p:spPr>
          <a:xfrm>
            <a:off x="949650" y="3004500"/>
            <a:ext cx="8159100" cy="2616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Next Steps and Interventions</a:t>
            </a: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endParaRPr sz="2600" i="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p:nvPr/>
        </p:nvSpPr>
        <p:spPr>
          <a:xfrm>
            <a:off x="67500" y="1698650"/>
            <a:ext cx="9923400" cy="3873600"/>
          </a:xfrm>
          <a:prstGeom prst="rect">
            <a:avLst/>
          </a:prstGeom>
          <a:noFill/>
          <a:ln>
            <a:noFill/>
          </a:ln>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Administrators will be working with PLCs to help them better access, analyze, and use available district, school, and classroom data.</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continuing to build on our utilization of LinkIt to help analyze and communicate data, especially through use of the “fingertip reports” (sample on next slide).</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encouraging staff to use the summarized evidence statement reports to inform their  SGOs.</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encouraging staff, departments, and buildings to work collaboratively on SGOs, planning, and assessment.</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be monitoring student learning using benchmarks in the fall, winter, and spring to help us target instruction based on areas of need.</a:t>
            </a:r>
            <a:endParaRPr sz="1800">
              <a:solidFill>
                <a:srgbClr val="212529"/>
              </a:solidFill>
              <a:highlight>
                <a:schemeClr val="lt1"/>
              </a:highlight>
              <a:latin typeface="Roboto"/>
              <a:ea typeface="Roboto"/>
              <a:cs typeface="Roboto"/>
              <a:sym typeface="Roboto"/>
            </a:endParaRPr>
          </a:p>
          <a:p>
            <a:pPr marL="0" lvl="0" indent="0" algn="l" rtl="0">
              <a:lnSpc>
                <a:spcPct val="100000"/>
              </a:lnSpc>
              <a:spcBef>
                <a:spcPts val="1000"/>
              </a:spcBef>
              <a:spcAft>
                <a:spcPts val="1000"/>
              </a:spcAft>
              <a:buNone/>
            </a:pPr>
            <a:endParaRPr sz="1800">
              <a:solidFill>
                <a:srgbClr val="212529"/>
              </a:solidFill>
              <a:highlight>
                <a:schemeClr val="lt1"/>
              </a:highlight>
              <a:latin typeface="Roboto"/>
              <a:ea typeface="Roboto"/>
              <a:cs typeface="Roboto"/>
              <a:sym typeface="Roboto"/>
            </a:endParaRPr>
          </a:p>
        </p:txBody>
      </p:sp>
      <p:sp>
        <p:nvSpPr>
          <p:cNvPr id="208" name="Google Shape;208;p31"/>
          <p:cNvSpPr/>
          <p:nvPr/>
        </p:nvSpPr>
        <p:spPr>
          <a:xfrm>
            <a:off x="-850" y="0"/>
            <a:ext cx="10060000" cy="1216562"/>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09" name="Google Shape;209;p31"/>
          <p:cNvSpPr txBox="1">
            <a:spLocks noGrp="1"/>
          </p:cNvSpPr>
          <p:nvPr>
            <p:ph type="body" idx="4294967295"/>
          </p:nvPr>
        </p:nvSpPr>
        <p:spPr>
          <a:xfrm>
            <a:off x="491694" y="58977"/>
            <a:ext cx="9075000" cy="915900"/>
          </a:xfrm>
          <a:prstGeom prst="rect">
            <a:avLst/>
          </a:prstGeom>
        </p:spPr>
        <p:txBody>
          <a:bodyPr spcFirstLastPara="1" wrap="square" lIns="0" tIns="0" rIns="0" bIns="0" anchor="t" anchorCtr="0">
            <a:spAutoFit/>
          </a:bodyPr>
          <a:lstStyle/>
          <a:p>
            <a:pPr marL="0" marR="1905" lvl="0" indent="0" algn="ctr" rtl="0">
              <a:spcBef>
                <a:spcPts val="450"/>
              </a:spcBef>
              <a:spcAft>
                <a:spcPts val="0"/>
              </a:spcAft>
              <a:buClr>
                <a:schemeClr val="dk1"/>
              </a:buClr>
              <a:buSzPts val="1100"/>
              <a:buFont typeface="Arial"/>
              <a:buNone/>
            </a:pPr>
            <a:endParaRPr sz="800">
              <a:solidFill>
                <a:schemeClr val="lt1"/>
              </a:solidFill>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2800" b="1" i="1">
                <a:solidFill>
                  <a:schemeClr val="lt1"/>
                </a:solidFill>
                <a:latin typeface="Libre Franklin"/>
                <a:ea typeface="Libre Franklin"/>
                <a:cs typeface="Libre Franklin"/>
                <a:sym typeface="Libre Franklin"/>
              </a:rPr>
              <a:t>How can we continue to learn from our data?</a:t>
            </a:r>
            <a:endParaRPr sz="2800" b="1" i="1">
              <a:solidFill>
                <a:schemeClr val="lt1"/>
              </a:solidFill>
              <a:latin typeface="Libre Franklin"/>
              <a:ea typeface="Libre Franklin"/>
              <a:cs typeface="Libre Franklin"/>
              <a:sym typeface="Libre Franklin"/>
            </a:endParaRPr>
          </a:p>
          <a:p>
            <a:pPr marL="0" marR="1905" lvl="0" indent="0" algn="ctr" rtl="0">
              <a:spcBef>
                <a:spcPts val="450"/>
              </a:spcBef>
              <a:spcAft>
                <a:spcPts val="0"/>
              </a:spcAft>
              <a:buClr>
                <a:schemeClr val="dk1"/>
              </a:buClr>
              <a:buSzPts val="1100"/>
              <a:buFont typeface="Arial"/>
              <a:buNone/>
            </a:pPr>
            <a:r>
              <a:rPr lang="en-US" sz="1600" b="1" i="1">
                <a:solidFill>
                  <a:schemeClr val="lt1"/>
                </a:solidFill>
                <a:latin typeface="Libre Franklin"/>
                <a:ea typeface="Libre Franklin"/>
                <a:cs typeface="Libre Franklin"/>
                <a:sym typeface="Libre Franklin"/>
              </a:rPr>
              <a:t>a focus on data usage and analysis</a:t>
            </a:r>
            <a:endParaRPr sz="1600" b="1" i="1">
              <a:solidFill>
                <a:schemeClr val="lt1"/>
              </a:solidFill>
              <a:latin typeface="Libre Franklin"/>
              <a:ea typeface="Libre Franklin"/>
              <a:cs typeface="Libre Franklin"/>
              <a:sym typeface="Libre Franklin"/>
            </a:endParaRPr>
          </a:p>
        </p:txBody>
      </p:sp>
      <p:graphicFrame>
        <p:nvGraphicFramePr>
          <p:cNvPr id="210" name="Google Shape;210;p31"/>
          <p:cNvGraphicFramePr/>
          <p:nvPr/>
        </p:nvGraphicFramePr>
        <p:xfrm>
          <a:off x="1171875" y="5285550"/>
          <a:ext cx="8153400" cy="1798200"/>
        </p:xfrm>
        <a:graphic>
          <a:graphicData uri="http://schemas.openxmlformats.org/drawingml/2006/table">
            <a:tbl>
              <a:tblPr>
                <a:noFill/>
                <a:tableStyleId>{3D3EA291-C4BA-42C0-9D32-3B02724C6856}</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b="1"/>
                        <a:t>Buildings/Grades</a:t>
                      </a:r>
                      <a:endParaRPr b="1"/>
                    </a:p>
                  </a:txBody>
                  <a:tcPr marL="91425" marR="91425" marT="91425" marB="91425"/>
                </a:tc>
                <a:tc>
                  <a:txBody>
                    <a:bodyPr/>
                    <a:lstStyle/>
                    <a:p>
                      <a:pPr marL="0" lvl="0" indent="0" algn="ctr" rtl="0">
                        <a:spcBef>
                          <a:spcPts val="0"/>
                        </a:spcBef>
                        <a:spcAft>
                          <a:spcPts val="0"/>
                        </a:spcAft>
                        <a:buNone/>
                      </a:pPr>
                      <a:r>
                        <a:rPr lang="en-US" b="1"/>
                        <a:t>Subject Areas</a:t>
                      </a:r>
                      <a:endParaRPr b="1"/>
                    </a:p>
                  </a:txBody>
                  <a:tcPr marL="91425" marR="91425" marT="91425" marB="91425"/>
                </a:tc>
                <a:tc>
                  <a:txBody>
                    <a:bodyPr/>
                    <a:lstStyle/>
                    <a:p>
                      <a:pPr marL="0" lvl="0" indent="0" algn="ctr" rtl="0">
                        <a:spcBef>
                          <a:spcPts val="0"/>
                        </a:spcBef>
                        <a:spcAft>
                          <a:spcPts val="0"/>
                        </a:spcAft>
                        <a:buNone/>
                      </a:pPr>
                      <a:r>
                        <a:rPr lang="en-US" b="1"/>
                        <a:t>Program</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a:t>Elementary &amp; Jefferson</a:t>
                      </a:r>
                      <a:endParaRPr/>
                    </a:p>
                  </a:txBody>
                  <a:tcPr marL="91425" marR="91425" marT="91425" marB="91425"/>
                </a:tc>
                <a:tc>
                  <a:txBody>
                    <a:bodyPr/>
                    <a:lstStyle/>
                    <a:p>
                      <a:pPr marL="0" lvl="0" indent="0" algn="ctr" rtl="0">
                        <a:spcBef>
                          <a:spcPts val="0"/>
                        </a:spcBef>
                        <a:spcAft>
                          <a:spcPts val="0"/>
                        </a:spcAft>
                        <a:buNone/>
                      </a:pPr>
                      <a:r>
                        <a:rPr lang="en-US"/>
                        <a:t>ELA &amp; Math</a:t>
                      </a:r>
                      <a:endParaRPr/>
                    </a:p>
                  </a:txBody>
                  <a:tcPr marL="91425" marR="91425" marT="91425" marB="91425"/>
                </a:tc>
                <a:tc>
                  <a:txBody>
                    <a:bodyPr/>
                    <a:lstStyle/>
                    <a:p>
                      <a:pPr marL="0" lvl="0" indent="0" algn="ctr" rtl="0">
                        <a:spcBef>
                          <a:spcPts val="0"/>
                        </a:spcBef>
                        <a:spcAft>
                          <a:spcPts val="0"/>
                        </a:spcAft>
                        <a:buNone/>
                      </a:pPr>
                      <a:r>
                        <a:rPr lang="en-US"/>
                        <a:t>i-Ready Diagnostics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t>BMS &amp; KMS</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solidFill>
                            <a:schemeClr val="dk1"/>
                          </a:solidFill>
                        </a:rPr>
                        <a:t>ELA and Math (6-8),        Science (8 only)</a:t>
                      </a:r>
                      <a:endParaRPr/>
                    </a:p>
                  </a:txBody>
                  <a:tcPr marL="91425" marR="91425" marT="91425" marB="91425"/>
                </a:tc>
                <a:tc>
                  <a:txBody>
                    <a:bodyPr/>
                    <a:lstStyle/>
                    <a:p>
                      <a:pPr marL="0" lvl="0" indent="0" algn="ctr" rtl="0">
                        <a:spcBef>
                          <a:spcPts val="0"/>
                        </a:spcBef>
                        <a:spcAft>
                          <a:spcPts val="0"/>
                        </a:spcAft>
                        <a:buNone/>
                      </a:pPr>
                      <a:r>
                        <a:rPr lang="en-US"/>
                        <a:t>IXL Diagnostics (ELA, Math)</a:t>
                      </a:r>
                      <a:endParaRPr/>
                    </a:p>
                    <a:p>
                      <a:pPr marL="0" lvl="0" indent="0" algn="ctr" rtl="0">
                        <a:spcBef>
                          <a:spcPts val="0"/>
                        </a:spcBef>
                        <a:spcAft>
                          <a:spcPts val="0"/>
                        </a:spcAft>
                        <a:buNone/>
                      </a:pPr>
                      <a:r>
                        <a:rPr lang="en-US"/>
                        <a:t>LinkIt Benchmarks (Sci)</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t>UHS</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solidFill>
                            <a:schemeClr val="dk1"/>
                          </a:solidFill>
                        </a:rPr>
                        <a:t>ELA &amp; Math</a:t>
                      </a:r>
                      <a:endParaRPr/>
                    </a:p>
                  </a:txBody>
                  <a:tcPr marL="91425" marR="91425" marT="91425" marB="91425"/>
                </a:tc>
                <a:tc>
                  <a:txBody>
                    <a:bodyPr/>
                    <a:lstStyle/>
                    <a:p>
                      <a:pPr marL="0" lvl="0" indent="0" algn="ctr" rtl="0">
                        <a:spcBef>
                          <a:spcPts val="0"/>
                        </a:spcBef>
                        <a:spcAft>
                          <a:spcPts val="0"/>
                        </a:spcAft>
                        <a:buNone/>
                      </a:pPr>
                      <a:r>
                        <a:rPr lang="en-US"/>
                        <a:t>LinkIt Benchmarks</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p:nvPr/>
        </p:nvSpPr>
        <p:spPr>
          <a:xfrm>
            <a:off x="1854000" y="746675"/>
            <a:ext cx="1365900" cy="26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p32"/>
          <p:cNvPicPr preferRelativeResize="0"/>
          <p:nvPr/>
        </p:nvPicPr>
        <p:blipFill>
          <a:blip r:embed="rId3">
            <a:alphaModFix/>
          </a:blip>
          <a:stretch>
            <a:fillRect/>
          </a:stretch>
        </p:blipFill>
        <p:spPr>
          <a:xfrm>
            <a:off x="35450" y="321450"/>
            <a:ext cx="9987499" cy="6224250"/>
          </a:xfrm>
          <a:prstGeom prst="rect">
            <a:avLst/>
          </a:prstGeom>
          <a:noFill/>
          <a:ln>
            <a:noFill/>
          </a:ln>
        </p:spPr>
      </p:pic>
      <p:sp>
        <p:nvSpPr>
          <p:cNvPr id="217" name="Google Shape;217;p32"/>
          <p:cNvSpPr/>
          <p:nvPr/>
        </p:nvSpPr>
        <p:spPr>
          <a:xfrm>
            <a:off x="1945225" y="354475"/>
            <a:ext cx="1365900" cy="26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p:nvPr/>
        </p:nvSpPr>
        <p:spPr>
          <a:xfrm>
            <a:off x="67500" y="659600"/>
            <a:ext cx="9923400" cy="67161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endParaRPr sz="1700" i="1">
              <a:solidFill>
                <a:srgbClr val="212529"/>
              </a:solidFill>
              <a:highlight>
                <a:schemeClr val="lt1"/>
              </a:highlight>
              <a:latin typeface="Roboto"/>
              <a:ea typeface="Roboto"/>
              <a:cs typeface="Roboto"/>
              <a:sym typeface="Roboto"/>
            </a:endParaRPr>
          </a:p>
          <a:p>
            <a:pPr marL="457200" lvl="0" indent="-342900" algn="l" rtl="0">
              <a:lnSpc>
                <a:spcPct val="100000"/>
              </a:lnSpc>
              <a:spcBef>
                <a:spcPts val="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Common PLC times have been established K-12 to support cross-building collaboration.</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focusing our PD on high effect instructional strategies and content-specific practices.</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focus on developing a better understanding of math fluency in K-8.</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focus on explicit phonics instruction (science of reading) in K-2.</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piloting ELA programs rooted in SOR in K-5 ELA with a goal of September 2024 adoption.</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provide teachers with training on developing assessments that require reasoning, analysis, and application.</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This year, we have adopted of a K-2 science program that focuses on scientific and engineering practices.</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plan to rewrite K-8 science curriculum.</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provide science staff with specific PD focused on using the </a:t>
            </a:r>
            <a:r>
              <a:rPr lang="en-US" sz="1800">
                <a:solidFill>
                  <a:schemeClr val="dk1"/>
                </a:solidFill>
                <a:latin typeface="Roboto"/>
                <a:ea typeface="Roboto"/>
                <a:cs typeface="Roboto"/>
                <a:sym typeface="Roboto"/>
              </a:rPr>
              <a:t>science and engineering practices to explain scientific phenomena.</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provide elementary staff with PD focused on better understanding science and math content.</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100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using the WIDA Fingertip Reports to help differentiate for MLL students based on their language readiness and “can-do’s” (sample next slide)</a:t>
            </a:r>
            <a:endParaRPr sz="1800">
              <a:solidFill>
                <a:srgbClr val="212529"/>
              </a:solidFill>
              <a:highlight>
                <a:schemeClr val="lt1"/>
              </a:highlight>
              <a:latin typeface="Roboto"/>
              <a:ea typeface="Roboto"/>
              <a:cs typeface="Roboto"/>
              <a:sym typeface="Roboto"/>
            </a:endParaRPr>
          </a:p>
        </p:txBody>
      </p:sp>
      <p:sp>
        <p:nvSpPr>
          <p:cNvPr id="223" name="Google Shape;223;p33"/>
          <p:cNvSpPr/>
          <p:nvPr/>
        </p:nvSpPr>
        <p:spPr>
          <a:xfrm>
            <a:off x="-850" y="0"/>
            <a:ext cx="10060000" cy="916934"/>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4" name="Google Shape;224;p33"/>
          <p:cNvSpPr txBox="1">
            <a:spLocks noGrp="1"/>
          </p:cNvSpPr>
          <p:nvPr>
            <p:ph type="body" idx="4294967295"/>
          </p:nvPr>
        </p:nvSpPr>
        <p:spPr>
          <a:xfrm>
            <a:off x="491694" y="-158597"/>
            <a:ext cx="9075000" cy="915900"/>
          </a:xfrm>
          <a:prstGeom prst="rect">
            <a:avLst/>
          </a:prstGeom>
        </p:spPr>
        <p:txBody>
          <a:bodyPr spcFirstLastPara="1" wrap="square" lIns="0" tIns="0" rIns="0" bIns="0" anchor="t" anchorCtr="0">
            <a:spAutoFit/>
          </a:bodyPr>
          <a:lstStyle/>
          <a:p>
            <a:pPr marL="0" marR="1905" lvl="0" indent="0" algn="ctr" rtl="0">
              <a:spcBef>
                <a:spcPts val="450"/>
              </a:spcBef>
              <a:spcAft>
                <a:spcPts val="0"/>
              </a:spcAft>
              <a:buClr>
                <a:schemeClr val="dk1"/>
              </a:buClr>
              <a:buSzPts val="1100"/>
              <a:buFont typeface="Arial"/>
              <a:buNone/>
            </a:pPr>
            <a:endParaRPr sz="900">
              <a:solidFill>
                <a:schemeClr val="lt1"/>
              </a:solidFill>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2800" b="1" i="1">
                <a:solidFill>
                  <a:schemeClr val="lt1"/>
                </a:solidFill>
                <a:latin typeface="Libre Franklin"/>
                <a:ea typeface="Libre Franklin"/>
                <a:cs typeface="Libre Franklin"/>
                <a:sym typeface="Libre Franklin"/>
              </a:rPr>
              <a:t>How do we increase achievement?</a:t>
            </a:r>
            <a:endParaRPr sz="2800" b="1" i="1">
              <a:solidFill>
                <a:schemeClr val="lt1"/>
              </a:solidFill>
              <a:latin typeface="Libre Franklin"/>
              <a:ea typeface="Libre Franklin"/>
              <a:cs typeface="Libre Franklin"/>
              <a:sym typeface="Libre Franklin"/>
            </a:endParaRPr>
          </a:p>
          <a:p>
            <a:pPr marL="0" marR="1905" lvl="0" indent="0" algn="ctr" rtl="0">
              <a:spcBef>
                <a:spcPts val="450"/>
              </a:spcBef>
              <a:spcAft>
                <a:spcPts val="0"/>
              </a:spcAft>
              <a:buClr>
                <a:schemeClr val="dk1"/>
              </a:buClr>
              <a:buSzPts val="1100"/>
              <a:buFont typeface="Arial"/>
              <a:buNone/>
            </a:pPr>
            <a:r>
              <a:rPr lang="en-US" sz="1500" b="1" i="1">
                <a:solidFill>
                  <a:schemeClr val="lt1"/>
                </a:solidFill>
                <a:latin typeface="Libre Franklin"/>
                <a:ea typeface="Libre Franklin"/>
                <a:cs typeface="Libre Franklin"/>
                <a:sym typeface="Libre Franklin"/>
              </a:rPr>
              <a:t>a focus quality academic practices to increase achievement</a:t>
            </a:r>
            <a:endParaRPr sz="2700" b="1" i="1">
              <a:solidFill>
                <a:schemeClr val="lt1"/>
              </a:solidFill>
              <a:latin typeface="Libre Franklin"/>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4"/>
          <p:cNvPicPr preferRelativeResize="0"/>
          <p:nvPr/>
        </p:nvPicPr>
        <p:blipFill>
          <a:blip r:embed="rId3">
            <a:alphaModFix/>
          </a:blip>
          <a:stretch>
            <a:fillRect/>
          </a:stretch>
        </p:blipFill>
        <p:spPr>
          <a:xfrm>
            <a:off x="0" y="337925"/>
            <a:ext cx="10058400" cy="6515116"/>
          </a:xfrm>
          <a:prstGeom prst="rect">
            <a:avLst/>
          </a:prstGeom>
          <a:noFill/>
          <a:ln w="9525" cap="flat" cmpd="sng">
            <a:solidFill>
              <a:schemeClr val="lt1"/>
            </a:solidFill>
            <a:prstDash val="solid"/>
            <a:round/>
            <a:headEnd type="none" w="sm" len="sm"/>
            <a:tailEnd type="none" w="sm" len="sm"/>
          </a:ln>
        </p:spPr>
      </p:pic>
      <p:sp>
        <p:nvSpPr>
          <p:cNvPr id="230" name="Google Shape;230;p34"/>
          <p:cNvSpPr/>
          <p:nvPr/>
        </p:nvSpPr>
        <p:spPr>
          <a:xfrm>
            <a:off x="1950550" y="396675"/>
            <a:ext cx="1365900" cy="26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p:nvPr/>
        </p:nvSpPr>
        <p:spPr>
          <a:xfrm>
            <a:off x="-850" y="1280050"/>
            <a:ext cx="10058400" cy="5890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endParaRPr sz="1700" i="1">
              <a:solidFill>
                <a:srgbClr val="212529"/>
              </a:solidFill>
              <a:highlight>
                <a:schemeClr val="lt1"/>
              </a:highlight>
              <a:latin typeface="Roboto"/>
              <a:ea typeface="Roboto"/>
              <a:cs typeface="Roboto"/>
              <a:sym typeface="Roboto"/>
            </a:endParaRPr>
          </a:p>
          <a:p>
            <a:pPr marL="0" lvl="0" indent="0" algn="l" rtl="0">
              <a:lnSpc>
                <a:spcPct val="100000"/>
              </a:lnSpc>
              <a:spcBef>
                <a:spcPts val="0"/>
              </a:spcBef>
              <a:spcAft>
                <a:spcPts val="0"/>
              </a:spcAft>
              <a:buNone/>
            </a:pPr>
            <a:r>
              <a:rPr lang="en-US" sz="1800">
                <a:solidFill>
                  <a:srgbClr val="212529"/>
                </a:solidFill>
                <a:highlight>
                  <a:schemeClr val="lt1"/>
                </a:highlight>
                <a:latin typeface="Roboto"/>
                <a:ea typeface="Roboto"/>
                <a:cs typeface="Roboto"/>
                <a:sym typeface="Roboto"/>
              </a:rPr>
              <a:t>There are a number of ways that we are providing specific support for students, including but not limited to:</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Intervention periods are now built into the K-4 school schedule in every elementary school every day and administrators will be working with staff to leverage that time effectively.</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work to better utilize our resources to differentiate instruction for students in classrooms and during interventions.</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intend to participate in the upcoming RAPID Learning Acceleration Professional Development Program when it is released.</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participating in the New Jersey High Impact Tutoring program to focus on students in grades 3-4, however we will also be able to bring tutoring options to all students in grades 3-12.</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providing targeted instruction in phonics for Special Education students.</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will be working to reevaluate and make changes to our I&amp;RS process.</a:t>
            </a:r>
            <a:endParaRPr sz="1800">
              <a:solidFill>
                <a:srgbClr val="212529"/>
              </a:solidFill>
              <a:highlight>
                <a:schemeClr val="lt1"/>
              </a:highlight>
              <a:latin typeface="Roboto"/>
              <a:ea typeface="Roboto"/>
              <a:cs typeface="Roboto"/>
              <a:sym typeface="Roboto"/>
            </a:endParaRPr>
          </a:p>
          <a:p>
            <a:pPr marL="457200" lvl="0" indent="-342900" algn="l" rtl="0">
              <a:lnSpc>
                <a:spcPct val="100000"/>
              </a:lnSpc>
              <a:spcBef>
                <a:spcPts val="1000"/>
              </a:spcBef>
              <a:spcAft>
                <a:spcPts val="0"/>
              </a:spcAft>
              <a:buClr>
                <a:srgbClr val="212529"/>
              </a:buClr>
              <a:buSzPts val="1800"/>
              <a:buFont typeface="Roboto"/>
              <a:buChar char="●"/>
            </a:pPr>
            <a:r>
              <a:rPr lang="en-US" sz="1800">
                <a:solidFill>
                  <a:srgbClr val="212529"/>
                </a:solidFill>
                <a:highlight>
                  <a:schemeClr val="lt1"/>
                </a:highlight>
                <a:latin typeface="Roboto"/>
                <a:ea typeface="Roboto"/>
                <a:cs typeface="Roboto"/>
                <a:sym typeface="Roboto"/>
              </a:rPr>
              <a:t>We are awaiting the finalized draft of the Special Services audit and, upon receipt, we will be looking to see what actions we need to take.</a:t>
            </a:r>
            <a:endParaRPr sz="1800">
              <a:solidFill>
                <a:srgbClr val="212529"/>
              </a:solidFill>
              <a:highlight>
                <a:schemeClr val="lt1"/>
              </a:highlight>
              <a:latin typeface="Roboto"/>
              <a:ea typeface="Roboto"/>
              <a:cs typeface="Roboto"/>
              <a:sym typeface="Roboto"/>
            </a:endParaRPr>
          </a:p>
          <a:p>
            <a:pPr marL="0" lvl="0" indent="0" algn="l" rtl="0">
              <a:lnSpc>
                <a:spcPct val="115000"/>
              </a:lnSpc>
              <a:spcBef>
                <a:spcPts val="1000"/>
              </a:spcBef>
              <a:spcAft>
                <a:spcPts val="0"/>
              </a:spcAft>
              <a:buNone/>
            </a:pPr>
            <a:endParaRPr sz="1700">
              <a:solidFill>
                <a:srgbClr val="212529"/>
              </a:solidFill>
              <a:highlight>
                <a:schemeClr val="lt1"/>
              </a:highlight>
              <a:latin typeface="Roboto"/>
              <a:ea typeface="Roboto"/>
              <a:cs typeface="Roboto"/>
              <a:sym typeface="Roboto"/>
            </a:endParaRPr>
          </a:p>
        </p:txBody>
      </p:sp>
      <p:sp>
        <p:nvSpPr>
          <p:cNvPr id="236" name="Google Shape;236;p35"/>
          <p:cNvSpPr/>
          <p:nvPr/>
        </p:nvSpPr>
        <p:spPr>
          <a:xfrm>
            <a:off x="-850" y="0"/>
            <a:ext cx="10060000" cy="1216562"/>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7" name="Google Shape;237;p35"/>
          <p:cNvSpPr txBox="1">
            <a:spLocks noGrp="1"/>
          </p:cNvSpPr>
          <p:nvPr>
            <p:ph type="body" idx="4294967295"/>
          </p:nvPr>
        </p:nvSpPr>
        <p:spPr>
          <a:xfrm>
            <a:off x="491694" y="58977"/>
            <a:ext cx="9075000" cy="1085100"/>
          </a:xfrm>
          <a:prstGeom prst="rect">
            <a:avLst/>
          </a:prstGeom>
        </p:spPr>
        <p:txBody>
          <a:bodyPr spcFirstLastPara="1" wrap="square" lIns="0" tIns="0" rIns="0" bIns="0" anchor="t" anchorCtr="0">
            <a:spAutoFit/>
          </a:bodyPr>
          <a:lstStyle/>
          <a:p>
            <a:pPr marL="0" marR="1905" lvl="0" indent="0" algn="ctr" rtl="0">
              <a:spcBef>
                <a:spcPts val="450"/>
              </a:spcBef>
              <a:spcAft>
                <a:spcPts val="0"/>
              </a:spcAft>
              <a:buClr>
                <a:schemeClr val="dk1"/>
              </a:buClr>
              <a:buSzPts val="1100"/>
              <a:buFont typeface="Arial"/>
              <a:buNone/>
            </a:pPr>
            <a:endParaRPr sz="1900">
              <a:solidFill>
                <a:schemeClr val="lt1"/>
              </a:solidFill>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2800" b="1" i="1">
                <a:solidFill>
                  <a:schemeClr val="lt1"/>
                </a:solidFill>
                <a:latin typeface="Libre Franklin"/>
                <a:ea typeface="Libre Franklin"/>
                <a:cs typeface="Libre Franklin"/>
                <a:sym typeface="Libre Franklin"/>
              </a:rPr>
              <a:t>How do we support our students who are struggling?</a:t>
            </a:r>
            <a:endParaRPr sz="2800" b="1" i="1">
              <a:solidFill>
                <a:schemeClr val="lt1"/>
              </a:solidFill>
              <a:latin typeface="Libre Franklin"/>
              <a:ea typeface="Libre Franklin"/>
              <a:cs typeface="Libre Franklin"/>
              <a:sym typeface="Libre Franklin"/>
            </a:endParaRPr>
          </a:p>
          <a:p>
            <a:pPr marL="0" marR="1905" lvl="0" indent="0" algn="ctr" rtl="0">
              <a:spcBef>
                <a:spcPts val="450"/>
              </a:spcBef>
              <a:spcAft>
                <a:spcPts val="0"/>
              </a:spcAft>
              <a:buClr>
                <a:schemeClr val="dk1"/>
              </a:buClr>
              <a:buSzPts val="1100"/>
              <a:buFont typeface="Arial"/>
              <a:buNone/>
            </a:pPr>
            <a:r>
              <a:rPr lang="en-US" sz="1600" b="1" i="1">
                <a:solidFill>
                  <a:schemeClr val="lt1"/>
                </a:solidFill>
                <a:latin typeface="Libre Franklin"/>
                <a:ea typeface="Libre Franklin"/>
                <a:cs typeface="Libre Franklin"/>
                <a:sym typeface="Libre Franklin"/>
              </a:rPr>
              <a:t>a focus on intervention and support</a:t>
            </a:r>
            <a:endParaRPr sz="2800" b="1" i="1">
              <a:solidFill>
                <a:schemeClr val="lt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idx="4294967295"/>
          </p:nvPr>
        </p:nvSpPr>
        <p:spPr>
          <a:xfrm>
            <a:off x="949650" y="2408550"/>
            <a:ext cx="8159100" cy="29553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Township of Union</a:t>
            </a: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Assessment Summary</a:t>
            </a: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en-US">
                <a:solidFill>
                  <a:schemeClr val="lt1"/>
                </a:solidFill>
              </a:rPr>
              <a:t>Noticings and Trends</a:t>
            </a:r>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241"/>
        <p:cNvGrpSpPr/>
        <p:nvPr/>
      </p:nvGrpSpPr>
      <p:grpSpPr>
        <a:xfrm>
          <a:off x="0" y="0"/>
          <a:ext cx="0" cy="0"/>
          <a:chOff x="0" y="0"/>
          <a:chExt cx="0" cy="0"/>
        </a:xfrm>
      </p:grpSpPr>
      <p:sp>
        <p:nvSpPr>
          <p:cNvPr id="242" name="Google Shape;242;p36"/>
          <p:cNvSpPr txBox="1"/>
          <p:nvPr/>
        </p:nvSpPr>
        <p:spPr>
          <a:xfrm>
            <a:off x="92850" y="58500"/>
            <a:ext cx="9893100" cy="762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800" b="1">
                <a:solidFill>
                  <a:schemeClr val="lt1"/>
                </a:solidFill>
                <a:latin typeface="Libre Franklin"/>
                <a:ea typeface="Libre Franklin"/>
                <a:cs typeface="Libre Franklin"/>
                <a:sym typeface="Libre Franklin"/>
              </a:rPr>
              <a:t>Thank you!</a:t>
            </a:r>
            <a:endParaRPr sz="5800" b="1">
              <a:solidFill>
                <a:schemeClr val="lt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p:nvPr/>
        </p:nvSpPr>
        <p:spPr>
          <a:xfrm>
            <a:off x="156450" y="1353900"/>
            <a:ext cx="9745500" cy="5194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en-US" sz="1500">
                <a:solidFill>
                  <a:srgbClr val="212529"/>
                </a:solidFill>
                <a:highlight>
                  <a:schemeClr val="lt1"/>
                </a:highlight>
                <a:latin typeface="Libre Franklin"/>
                <a:ea typeface="Libre Franklin"/>
                <a:cs typeface="Libre Franklin"/>
                <a:sym typeface="Libre Franklin"/>
              </a:rPr>
              <a:t>New Jersey Student Learning Assessments (</a:t>
            </a:r>
            <a:r>
              <a:rPr lang="en-US" sz="1500">
                <a:solidFill>
                  <a:schemeClr val="dk1"/>
                </a:solidFill>
                <a:latin typeface="Libre Franklin"/>
                <a:ea typeface="Libre Franklin"/>
                <a:cs typeface="Libre Franklin"/>
                <a:sym typeface="Libre Franklin"/>
              </a:rPr>
              <a:t>NJSLA) proficiency percentages increased from 2021-2022 to 2022-2023 in:</a:t>
            </a:r>
            <a:endParaRPr sz="1500">
              <a:solidFill>
                <a:schemeClr val="dk1"/>
              </a:solidFill>
              <a:latin typeface="Libre Franklin"/>
              <a:ea typeface="Libre Franklin"/>
              <a:cs typeface="Libre Franklin"/>
              <a:sym typeface="Libre Franklin"/>
            </a:endParaRPr>
          </a:p>
          <a:p>
            <a:pPr marL="914400" lvl="1"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ELA (Grades 4, 5, 7, 9)</a:t>
            </a:r>
            <a:endParaRPr sz="1500">
              <a:solidFill>
                <a:schemeClr val="dk1"/>
              </a:solidFill>
              <a:latin typeface="Libre Franklin"/>
              <a:ea typeface="Libre Franklin"/>
              <a:cs typeface="Libre Franklin"/>
              <a:sym typeface="Libre Franklin"/>
            </a:endParaRPr>
          </a:p>
          <a:p>
            <a:pPr marL="914400" lvl="1"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Math (Grade 4, Grade 5, Grade 6, Algebra I, Geometry)</a:t>
            </a:r>
            <a:endParaRPr sz="1500">
              <a:solidFill>
                <a:schemeClr val="dk1"/>
              </a:solidFill>
              <a:latin typeface="Libre Franklin"/>
              <a:ea typeface="Libre Franklin"/>
              <a:cs typeface="Libre Franklin"/>
              <a:sym typeface="Libre Franklin"/>
            </a:endParaRPr>
          </a:p>
          <a:p>
            <a:pPr marL="914400" lvl="1"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Science (Grades 5, 8)</a:t>
            </a:r>
            <a:endParaRPr sz="1500">
              <a:solidFill>
                <a:schemeClr val="dk1"/>
              </a:solidFill>
              <a:latin typeface="Libre Franklin"/>
              <a:ea typeface="Libre Franklin"/>
              <a:cs typeface="Libre Franklin"/>
              <a:sym typeface="Libre Franklin"/>
            </a:endParaRPr>
          </a:p>
          <a:p>
            <a:pPr marL="914400" lvl="0" indent="0" algn="l" rtl="0">
              <a:lnSpc>
                <a:spcPct val="115000"/>
              </a:lnSpc>
              <a:spcBef>
                <a:spcPts val="0"/>
              </a:spcBef>
              <a:spcAft>
                <a:spcPts val="0"/>
              </a:spcAft>
              <a:buNone/>
            </a:pPr>
            <a:endParaRPr sz="1500">
              <a:solidFill>
                <a:schemeClr val="dk1"/>
              </a:solidFill>
              <a:latin typeface="Libre Franklin"/>
              <a:ea typeface="Libre Franklin"/>
              <a:cs typeface="Libre Franklin"/>
              <a:sym typeface="Libre Franklin"/>
            </a:endParaRPr>
          </a:p>
          <a:p>
            <a:pPr marL="457200" lvl="0"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NJSLA total test takers in ELA - 3812 (98%)</a:t>
            </a:r>
            <a:endParaRPr sz="1500">
              <a:solidFill>
                <a:schemeClr val="dk1"/>
              </a:solidFill>
              <a:latin typeface="Libre Franklin"/>
              <a:ea typeface="Libre Franklin"/>
              <a:cs typeface="Libre Franklin"/>
              <a:sym typeface="Libre Franklin"/>
            </a:endParaRPr>
          </a:p>
          <a:p>
            <a:pPr marL="457200" lvl="0"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NJSLA total test takers in Math - 3846 (89%)</a:t>
            </a:r>
            <a:endParaRPr sz="1500">
              <a:solidFill>
                <a:schemeClr val="dk1"/>
              </a:solidFill>
              <a:latin typeface="Libre Franklin"/>
              <a:ea typeface="Libre Franklin"/>
              <a:cs typeface="Libre Franklin"/>
              <a:sym typeface="Libre Franklin"/>
            </a:endParaRPr>
          </a:p>
          <a:p>
            <a:pPr marL="1371600" lvl="0" indent="0" algn="l" rtl="0">
              <a:lnSpc>
                <a:spcPct val="115000"/>
              </a:lnSpc>
              <a:spcBef>
                <a:spcPts val="0"/>
              </a:spcBef>
              <a:spcAft>
                <a:spcPts val="0"/>
              </a:spcAft>
              <a:buNone/>
            </a:pPr>
            <a:endParaRPr sz="1500">
              <a:solidFill>
                <a:schemeClr val="dk1"/>
              </a:solidFill>
              <a:latin typeface="Libre Franklin"/>
              <a:ea typeface="Libre Franklin"/>
              <a:cs typeface="Libre Franklin"/>
              <a:sym typeface="Libre Franklin"/>
            </a:endParaRPr>
          </a:p>
          <a:p>
            <a:pPr marL="457200" lvl="0" indent="-323850" algn="l" rtl="0">
              <a:lnSpc>
                <a:spcPct val="115000"/>
              </a:lnSpc>
              <a:spcBef>
                <a:spcPts val="0"/>
              </a:spcBef>
              <a:spcAft>
                <a:spcPts val="0"/>
              </a:spcAft>
              <a:buClr>
                <a:schemeClr val="dk1"/>
              </a:buClr>
              <a:buSzPts val="1500"/>
              <a:buChar char="●"/>
            </a:pPr>
            <a:r>
              <a:rPr lang="en-US" sz="1500">
                <a:solidFill>
                  <a:srgbClr val="212529"/>
                </a:solidFill>
                <a:highlight>
                  <a:schemeClr val="lt1"/>
                </a:highlight>
                <a:latin typeface="Libre Franklin"/>
                <a:ea typeface="Libre Franklin"/>
                <a:cs typeface="Libre Franklin"/>
                <a:sym typeface="Libre Franklin"/>
              </a:rPr>
              <a:t>New Jersey Graduation Proficiency Assessment (NJGPA) </a:t>
            </a:r>
            <a:r>
              <a:rPr lang="en-US" sz="1500">
                <a:solidFill>
                  <a:schemeClr val="dk1"/>
                </a:solidFill>
                <a:latin typeface="Libre Franklin"/>
                <a:ea typeface="Libre Franklin"/>
                <a:cs typeface="Libre Franklin"/>
                <a:sym typeface="Libre Franklin"/>
              </a:rPr>
              <a:t>proficiency percentages increased from 2021-2022 to 2022-2023 in both ELA and Math, with ELA increasing 45% over the previous year.</a:t>
            </a:r>
            <a:endParaRPr sz="1500">
              <a:solidFill>
                <a:schemeClr val="dk1"/>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500">
              <a:solidFill>
                <a:schemeClr val="dk1"/>
              </a:solidFill>
              <a:latin typeface="Libre Franklin"/>
              <a:ea typeface="Libre Franklin"/>
              <a:cs typeface="Libre Franklin"/>
              <a:sym typeface="Libre Franklin"/>
            </a:endParaRPr>
          </a:p>
          <a:p>
            <a:pPr marL="457200" lvl="0"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Despite these increases, we recognize that there is still a lot of room for growth - particularly in math and science.</a:t>
            </a:r>
            <a:endParaRPr sz="1500">
              <a:solidFill>
                <a:schemeClr val="dk1"/>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500">
              <a:solidFill>
                <a:schemeClr val="dk1"/>
              </a:solidFill>
              <a:latin typeface="Libre Franklin"/>
              <a:ea typeface="Libre Franklin"/>
              <a:cs typeface="Libre Franklin"/>
              <a:sym typeface="Libre Franklin"/>
            </a:endParaRPr>
          </a:p>
          <a:p>
            <a:pPr marL="457200" lvl="0"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In all subjects on both the NJSLA and NJGPA, our Multi-lingual Learners (MLLs) and Special Education students continue to have the lowest levels of proficiency.</a:t>
            </a:r>
            <a:endParaRPr sz="1500">
              <a:solidFill>
                <a:schemeClr val="dk1"/>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500">
              <a:solidFill>
                <a:schemeClr val="dk1"/>
              </a:solidFill>
              <a:latin typeface="Libre Franklin"/>
              <a:ea typeface="Libre Franklin"/>
              <a:cs typeface="Libre Franklin"/>
              <a:sym typeface="Libre Franklin"/>
            </a:endParaRPr>
          </a:p>
          <a:p>
            <a:pPr marL="457200" lvl="0" indent="-323850" algn="l" rtl="0">
              <a:lnSpc>
                <a:spcPct val="115000"/>
              </a:lnSpc>
              <a:spcBef>
                <a:spcPts val="0"/>
              </a:spcBef>
              <a:spcAft>
                <a:spcPts val="0"/>
              </a:spcAft>
              <a:buClr>
                <a:schemeClr val="dk1"/>
              </a:buClr>
              <a:buSzPts val="1500"/>
              <a:buFont typeface="Libre Franklin"/>
              <a:buChar char="●"/>
            </a:pPr>
            <a:r>
              <a:rPr lang="en-US" sz="1500">
                <a:solidFill>
                  <a:schemeClr val="dk1"/>
                </a:solidFill>
                <a:latin typeface="Libre Franklin"/>
                <a:ea typeface="Libre Franklin"/>
                <a:cs typeface="Libre Franklin"/>
                <a:sym typeface="Libre Franklin"/>
              </a:rPr>
              <a:t>In most subjects and grades, our growth year-over-year is comparable to that of the state overall.</a:t>
            </a:r>
            <a:endParaRPr sz="1500">
              <a:solidFill>
                <a:schemeClr val="dk1"/>
              </a:solidFill>
              <a:latin typeface="Libre Franklin"/>
              <a:ea typeface="Libre Franklin"/>
              <a:cs typeface="Libre Franklin"/>
              <a:sym typeface="Libre Franklin"/>
            </a:endParaRPr>
          </a:p>
        </p:txBody>
      </p:sp>
      <p:sp>
        <p:nvSpPr>
          <p:cNvPr id="63" name="Google Shape;63;p10"/>
          <p:cNvSpPr/>
          <p:nvPr/>
        </p:nvSpPr>
        <p:spPr>
          <a:xfrm>
            <a:off x="-850" y="0"/>
            <a:ext cx="10060000" cy="830294"/>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64" name="Google Shape;64;p10"/>
          <p:cNvSpPr txBox="1">
            <a:spLocks noGrp="1"/>
          </p:cNvSpPr>
          <p:nvPr>
            <p:ph type="body" idx="4294967295"/>
          </p:nvPr>
        </p:nvSpPr>
        <p:spPr>
          <a:xfrm>
            <a:off x="491644" y="165218"/>
            <a:ext cx="9075000" cy="400200"/>
          </a:xfrm>
          <a:prstGeom prst="rect">
            <a:avLst/>
          </a:prstGeom>
        </p:spPr>
        <p:txBody>
          <a:bodyPr spcFirstLastPara="1" wrap="square" lIns="0" tIns="0" rIns="0" bIns="0" anchor="t" anchorCtr="0">
            <a:spAutoFit/>
          </a:bodyPr>
          <a:lstStyle/>
          <a:p>
            <a:pPr marL="12700" lvl="0" indent="0" algn="ctr" rtl="0">
              <a:spcBef>
                <a:spcPts val="0"/>
              </a:spcBef>
              <a:spcAft>
                <a:spcPts val="0"/>
              </a:spcAft>
              <a:buNone/>
            </a:pPr>
            <a:r>
              <a:rPr lang="en-US" sz="2600" b="1">
                <a:solidFill>
                  <a:schemeClr val="lt1"/>
                </a:solidFill>
                <a:latin typeface="Libre Franklin"/>
                <a:ea typeface="Libre Franklin"/>
                <a:cs typeface="Libre Franklin"/>
                <a:sym typeface="Libre Franklin"/>
              </a:rPr>
              <a:t>Noticings and Trends</a:t>
            </a:r>
            <a:endParaRPr sz="1200" b="1">
              <a:solidFill>
                <a:schemeClr val="lt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title" idx="4294967295"/>
          </p:nvPr>
        </p:nvSpPr>
        <p:spPr>
          <a:xfrm>
            <a:off x="1033075" y="1880575"/>
            <a:ext cx="8159100" cy="4433100"/>
          </a:xfrm>
          <a:prstGeom prst="rect">
            <a:avLst/>
          </a:prstGeom>
          <a:noFill/>
        </p:spPr>
        <p:txBody>
          <a:bodyPr spcFirstLastPara="1" wrap="square" lIns="0" tIns="0" rIns="0" bIns="0" anchor="t" anchorCtr="0">
            <a:spAutoFit/>
          </a:bodyPr>
          <a:lstStyle/>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NJ Student Learning Assessment (NJSLA)</a:t>
            </a: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r>
              <a:rPr lang="en-US" sz="2400" b="1" i="1">
                <a:solidFill>
                  <a:schemeClr val="lt1"/>
                </a:solidFill>
                <a:latin typeface="Libre Franklin"/>
                <a:ea typeface="Libre Franklin"/>
                <a:cs typeface="Libre Franklin"/>
                <a:sym typeface="Libre Franklin"/>
              </a:rPr>
              <a:t>ELA - Grades 3-9</a:t>
            </a:r>
            <a:endParaRPr sz="2400" b="1" i="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r>
              <a:rPr lang="en-US" sz="2400" b="1" i="1">
                <a:solidFill>
                  <a:schemeClr val="lt1"/>
                </a:solidFill>
                <a:latin typeface="Libre Franklin"/>
                <a:ea typeface="Libre Franklin"/>
                <a:cs typeface="Libre Franklin"/>
                <a:sym typeface="Libre Franklin"/>
              </a:rPr>
              <a:t>Math - Grades 3-Geo</a:t>
            </a:r>
            <a:endParaRPr sz="2400" b="1" i="1">
              <a:solidFill>
                <a:schemeClr val="lt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2" title="Points scored"/>
          <p:cNvPicPr preferRelativeResize="0"/>
          <p:nvPr/>
        </p:nvPicPr>
        <p:blipFill>
          <a:blip r:embed="rId3">
            <a:alphaModFix/>
          </a:blip>
          <a:stretch>
            <a:fillRect/>
          </a:stretch>
        </p:blipFill>
        <p:spPr>
          <a:xfrm>
            <a:off x="674725" y="2189525"/>
            <a:ext cx="8572500" cy="5400675"/>
          </a:xfrm>
          <a:prstGeom prst="rect">
            <a:avLst/>
          </a:prstGeom>
          <a:noFill/>
          <a:ln>
            <a:noFill/>
          </a:ln>
        </p:spPr>
      </p:pic>
      <p:sp>
        <p:nvSpPr>
          <p:cNvPr id="75" name="Google Shape;75;p12"/>
          <p:cNvSpPr/>
          <p:nvPr/>
        </p:nvSpPr>
        <p:spPr>
          <a:xfrm>
            <a:off x="-850" y="0"/>
            <a:ext cx="10060000" cy="1823037"/>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6" name="Google Shape;76;p12"/>
          <p:cNvSpPr txBox="1">
            <a:spLocks noGrp="1"/>
          </p:cNvSpPr>
          <p:nvPr>
            <p:ph type="body" idx="4294967295"/>
          </p:nvPr>
        </p:nvSpPr>
        <p:spPr>
          <a:xfrm>
            <a:off x="491644" y="362202"/>
            <a:ext cx="9075000" cy="1098600"/>
          </a:xfrm>
          <a:prstGeom prst="rect">
            <a:avLst/>
          </a:prstGeom>
        </p:spPr>
        <p:txBody>
          <a:bodyPr spcFirstLastPara="1" wrap="square" lIns="0" tIns="0" rIns="0" bIns="0" anchor="t" anchorCtr="0">
            <a:spAutoFit/>
          </a:bodyPr>
          <a:lstStyle/>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TOWNSHIP OF UNION  </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Spring NJSLA Trend Data</a:t>
            </a:r>
            <a:endParaRPr sz="1900">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1700">
                <a:solidFill>
                  <a:schemeClr val="lt1"/>
                </a:solidFill>
                <a:latin typeface="Libre Franklin Medium"/>
                <a:ea typeface="Libre Franklin Medium"/>
                <a:cs typeface="Libre Franklin Medium"/>
                <a:sym typeface="Libre Franklin Medium"/>
              </a:rPr>
              <a:t>ELA Proficiency (Scores of 4 &amp; 5)</a:t>
            </a:r>
            <a:endParaRPr sz="190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p:nvPr/>
        </p:nvSpPr>
        <p:spPr>
          <a:xfrm>
            <a:off x="-850" y="0"/>
            <a:ext cx="10060000" cy="1823037"/>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2" name="Google Shape;82;p13"/>
          <p:cNvSpPr txBox="1">
            <a:spLocks noGrp="1"/>
          </p:cNvSpPr>
          <p:nvPr>
            <p:ph type="body" idx="4294967295"/>
          </p:nvPr>
        </p:nvSpPr>
        <p:spPr>
          <a:xfrm>
            <a:off x="491644" y="362202"/>
            <a:ext cx="9075000" cy="1448700"/>
          </a:xfrm>
          <a:prstGeom prst="rect">
            <a:avLst/>
          </a:prstGeom>
        </p:spPr>
        <p:txBody>
          <a:bodyPr spcFirstLastPara="1" wrap="square" lIns="0" tIns="0" rIns="0" bIns="0" anchor="t" anchorCtr="0">
            <a:spAutoFit/>
          </a:bodyPr>
          <a:lstStyle/>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TOWNSHIP OF UNION  </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Spring NJSLA Trend Data</a:t>
            </a:r>
            <a:endParaRPr sz="1900">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1700">
                <a:solidFill>
                  <a:schemeClr val="lt1"/>
                </a:solidFill>
                <a:latin typeface="Libre Franklin Medium"/>
                <a:ea typeface="Libre Franklin Medium"/>
                <a:cs typeface="Libre Franklin Medium"/>
                <a:sym typeface="Libre Franklin Medium"/>
              </a:rPr>
              <a:t>MATHEMATICS Proficiency (Scores of 4 &amp; 5)</a:t>
            </a:r>
            <a:endParaRPr sz="1700">
              <a:solidFill>
                <a:schemeClr val="lt1"/>
              </a:solidFill>
              <a:latin typeface="Libre Franklin Medium"/>
              <a:ea typeface="Libre Franklin Medium"/>
              <a:cs typeface="Libre Franklin Medium"/>
              <a:sym typeface="Libre Franklin Medium"/>
            </a:endParaRPr>
          </a:p>
          <a:p>
            <a:pPr marL="0" marR="1905" lvl="0" indent="0" algn="ctr" rtl="0">
              <a:spcBef>
                <a:spcPts val="450"/>
              </a:spcBef>
              <a:spcAft>
                <a:spcPts val="0"/>
              </a:spcAft>
              <a:buNone/>
            </a:pPr>
            <a:endParaRPr sz="1900">
              <a:solidFill>
                <a:schemeClr val="lt1"/>
              </a:solidFill>
              <a:latin typeface="Libre Franklin Medium"/>
              <a:ea typeface="Libre Franklin Medium"/>
              <a:cs typeface="Libre Franklin Medium"/>
              <a:sym typeface="Libre Franklin Medium"/>
            </a:endParaRPr>
          </a:p>
        </p:txBody>
      </p:sp>
      <p:pic>
        <p:nvPicPr>
          <p:cNvPr id="83" name="Google Shape;83;p13" title="Points scored"/>
          <p:cNvPicPr preferRelativeResize="0"/>
          <p:nvPr/>
        </p:nvPicPr>
        <p:blipFill>
          <a:blip r:embed="rId3">
            <a:alphaModFix/>
          </a:blip>
          <a:stretch>
            <a:fillRect/>
          </a:stretch>
        </p:blipFill>
        <p:spPr>
          <a:xfrm>
            <a:off x="612300" y="1823037"/>
            <a:ext cx="8572500" cy="5300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p:nvPr/>
        </p:nvSpPr>
        <p:spPr>
          <a:xfrm>
            <a:off x="-850" y="0"/>
            <a:ext cx="10060000" cy="1823037"/>
          </a:xfrm>
          <a:custGeom>
            <a:avLst/>
            <a:gdLst/>
            <a:ahLst/>
            <a:cxnLst/>
            <a:rect l="l" t="t" r="r" b="b"/>
            <a:pathLst>
              <a:path w="9314815" h="1443990" extrusionOk="0">
                <a:moveTo>
                  <a:pt x="0" y="1443482"/>
                </a:moveTo>
                <a:lnTo>
                  <a:pt x="9314688" y="1443482"/>
                </a:lnTo>
                <a:lnTo>
                  <a:pt x="9314688" y="0"/>
                </a:lnTo>
                <a:lnTo>
                  <a:pt x="0" y="0"/>
                </a:lnTo>
                <a:lnTo>
                  <a:pt x="0" y="1443482"/>
                </a:lnTo>
                <a:close/>
              </a:path>
            </a:pathLst>
          </a:custGeom>
          <a:solidFill>
            <a:srgbClr val="2F53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9" name="Google Shape;89;p14"/>
          <p:cNvSpPr txBox="1">
            <a:spLocks noGrp="1"/>
          </p:cNvSpPr>
          <p:nvPr>
            <p:ph type="body" idx="4294967295"/>
          </p:nvPr>
        </p:nvSpPr>
        <p:spPr>
          <a:xfrm>
            <a:off x="491644" y="362202"/>
            <a:ext cx="9075000" cy="1448700"/>
          </a:xfrm>
          <a:prstGeom prst="rect">
            <a:avLst/>
          </a:prstGeom>
        </p:spPr>
        <p:txBody>
          <a:bodyPr spcFirstLastPara="1" wrap="square" lIns="0" tIns="0" rIns="0" bIns="0" anchor="t" anchorCtr="0">
            <a:spAutoFit/>
          </a:bodyPr>
          <a:lstStyle/>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TOWNSHIP OF UNION  </a:t>
            </a:r>
            <a:endParaRPr sz="1900">
              <a:solidFill>
                <a:schemeClr val="lt1"/>
              </a:solidFill>
              <a:latin typeface="Libre Franklin Medium"/>
              <a:ea typeface="Libre Franklin Medium"/>
              <a:cs typeface="Libre Franklin Medium"/>
              <a:sym typeface="Libre Franklin Medium"/>
            </a:endParaRPr>
          </a:p>
          <a:p>
            <a:pPr marL="12700" marR="5080" lvl="0" indent="0" algn="ctr" rtl="0">
              <a:lnSpc>
                <a:spcPct val="133200"/>
              </a:lnSpc>
              <a:spcBef>
                <a:spcPts val="0"/>
              </a:spcBef>
              <a:spcAft>
                <a:spcPts val="0"/>
              </a:spcAft>
              <a:buClr>
                <a:schemeClr val="dk1"/>
              </a:buClr>
              <a:buSzPts val="1100"/>
              <a:buFont typeface="Arial"/>
              <a:buNone/>
            </a:pPr>
            <a:r>
              <a:rPr lang="en-US" sz="1900">
                <a:solidFill>
                  <a:schemeClr val="lt1"/>
                </a:solidFill>
                <a:latin typeface="Libre Franklin Medium"/>
                <a:ea typeface="Libre Franklin Medium"/>
                <a:cs typeface="Libre Franklin Medium"/>
                <a:sym typeface="Libre Franklin Medium"/>
              </a:rPr>
              <a:t>Spring NJSLA Trend Data</a:t>
            </a:r>
            <a:endParaRPr sz="1900">
              <a:latin typeface="Libre Franklin Medium"/>
              <a:ea typeface="Libre Franklin Medium"/>
              <a:cs typeface="Libre Franklin Medium"/>
              <a:sym typeface="Libre Franklin Medium"/>
            </a:endParaRPr>
          </a:p>
          <a:p>
            <a:pPr marL="0" marR="1905" lvl="0" indent="0" algn="ctr" rtl="0">
              <a:spcBef>
                <a:spcPts val="450"/>
              </a:spcBef>
              <a:spcAft>
                <a:spcPts val="0"/>
              </a:spcAft>
              <a:buClr>
                <a:schemeClr val="dk1"/>
              </a:buClr>
              <a:buSzPts val="1100"/>
              <a:buFont typeface="Arial"/>
              <a:buNone/>
            </a:pPr>
            <a:r>
              <a:rPr lang="en-US" sz="1700">
                <a:solidFill>
                  <a:schemeClr val="lt1"/>
                </a:solidFill>
                <a:latin typeface="Libre Franklin Medium"/>
                <a:ea typeface="Libre Franklin Medium"/>
                <a:cs typeface="Libre Franklin Medium"/>
                <a:sym typeface="Libre Franklin Medium"/>
              </a:rPr>
              <a:t>Science Proficiency (Scores of 4 &amp; 5)</a:t>
            </a:r>
            <a:endParaRPr sz="1700">
              <a:solidFill>
                <a:schemeClr val="lt1"/>
              </a:solidFill>
              <a:latin typeface="Libre Franklin Medium"/>
              <a:ea typeface="Libre Franklin Medium"/>
              <a:cs typeface="Libre Franklin Medium"/>
              <a:sym typeface="Libre Franklin Medium"/>
            </a:endParaRPr>
          </a:p>
          <a:p>
            <a:pPr marL="0" marR="1905" lvl="0" indent="0" algn="ctr" rtl="0">
              <a:spcBef>
                <a:spcPts val="450"/>
              </a:spcBef>
              <a:spcAft>
                <a:spcPts val="0"/>
              </a:spcAft>
              <a:buNone/>
            </a:pPr>
            <a:endParaRPr sz="1900">
              <a:solidFill>
                <a:schemeClr val="lt1"/>
              </a:solidFill>
              <a:latin typeface="Libre Franklin Medium"/>
              <a:ea typeface="Libre Franklin Medium"/>
              <a:cs typeface="Libre Franklin Medium"/>
              <a:sym typeface="Libre Franklin Medium"/>
            </a:endParaRPr>
          </a:p>
        </p:txBody>
      </p:sp>
      <p:pic>
        <p:nvPicPr>
          <p:cNvPr id="90" name="Google Shape;90;p14" title="Points scored"/>
          <p:cNvPicPr preferRelativeResize="0"/>
          <p:nvPr/>
        </p:nvPicPr>
        <p:blipFill>
          <a:blip r:embed="rId3">
            <a:alphaModFix/>
          </a:blip>
          <a:stretch>
            <a:fillRect/>
          </a:stretch>
        </p:blipFill>
        <p:spPr>
          <a:xfrm>
            <a:off x="800425" y="2239837"/>
            <a:ext cx="8572500" cy="53006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5395"/>
        </a:solid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title" idx="4294967295"/>
          </p:nvPr>
        </p:nvSpPr>
        <p:spPr>
          <a:xfrm>
            <a:off x="1033075" y="1880575"/>
            <a:ext cx="8159100" cy="2955300"/>
          </a:xfrm>
          <a:prstGeom prst="rect">
            <a:avLst/>
          </a:prstGeom>
          <a:noFill/>
        </p:spPr>
        <p:txBody>
          <a:bodyPr spcFirstLastPara="1" wrap="square" lIns="0" tIns="0" rIns="0" bIns="0" anchor="t" anchorCtr="0">
            <a:spAutoFit/>
          </a:bodyPr>
          <a:lstStyle/>
          <a:p>
            <a:pPr marL="0" lvl="0" indent="0" algn="ctr" rtl="0">
              <a:spcBef>
                <a:spcPts val="0"/>
              </a:spcBef>
              <a:spcAft>
                <a:spcPts val="0"/>
              </a:spcAft>
              <a:buNone/>
            </a:pPr>
            <a:r>
              <a:rPr lang="en-US" b="1">
                <a:solidFill>
                  <a:schemeClr val="lt1"/>
                </a:solidFill>
                <a:latin typeface="Libre Franklin"/>
                <a:ea typeface="Libre Franklin"/>
                <a:cs typeface="Libre Franklin"/>
                <a:sym typeface="Libre Franklin"/>
              </a:rPr>
              <a:t>NJ Student Learning Assessment (NJSLA)</a:t>
            </a:r>
            <a:endParaRPr b="1">
              <a:solidFill>
                <a:schemeClr val="lt1"/>
              </a:solidFill>
              <a:latin typeface="Libre Franklin"/>
              <a:ea typeface="Libre Franklin"/>
              <a:cs typeface="Libre Franklin"/>
              <a:sym typeface="Libre Franklin"/>
            </a:endParaRPr>
          </a:p>
          <a:p>
            <a:pPr marL="0" lvl="0" indent="0" algn="ctr" rtl="0">
              <a:spcBef>
                <a:spcPts val="0"/>
              </a:spcBef>
              <a:spcAft>
                <a:spcPts val="0"/>
              </a:spcAft>
              <a:buNone/>
            </a:pPr>
            <a:br>
              <a:rPr lang="en-US">
                <a:solidFill>
                  <a:schemeClr val="lt1"/>
                </a:solidFill>
              </a:rPr>
            </a:br>
            <a:r>
              <a:rPr lang="en-US">
                <a:solidFill>
                  <a:schemeClr val="lt1"/>
                </a:solidFill>
              </a:rPr>
              <a:t>Subgroup Data</a:t>
            </a:r>
            <a:endParaRPr>
              <a:solidFill>
                <a:schemeClr val="lt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1095</Words>
  <Application>Microsoft Office PowerPoint</Application>
  <PresentationFormat>Custom</PresentationFormat>
  <Paragraphs>148</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Libre Franklin</vt:lpstr>
      <vt:lpstr>Arial</vt:lpstr>
      <vt:lpstr>Roboto</vt:lpstr>
      <vt:lpstr>Calibri</vt:lpstr>
      <vt:lpstr>Libre Franklin Medium</vt:lpstr>
      <vt:lpstr>Office Theme</vt:lpstr>
      <vt:lpstr>2022-23 Assessment Summary Results</vt:lpstr>
      <vt:lpstr>PowerPoint Presentation</vt:lpstr>
      <vt:lpstr>Township of Union Assessment Summary  Noticings and Trends</vt:lpstr>
      <vt:lpstr>PowerPoint Presentation</vt:lpstr>
      <vt:lpstr>NJ Student Learning Assessment (NJSLA)    ELA - Grades 3-9 Math - Grades 3-Geo</vt:lpstr>
      <vt:lpstr>PowerPoint Presentation</vt:lpstr>
      <vt:lpstr>PowerPoint Presentation</vt:lpstr>
      <vt:lpstr>PowerPoint Presentation</vt:lpstr>
      <vt:lpstr>NJ Student Learning Assessment (NJSLA)  Subgroup Data</vt:lpstr>
      <vt:lpstr>PowerPoint Presentation</vt:lpstr>
      <vt:lpstr>PowerPoint Presentation</vt:lpstr>
      <vt:lpstr>PowerPoint Presentation</vt:lpstr>
      <vt:lpstr>PowerPoint Presentation</vt:lpstr>
      <vt:lpstr>NJ Graduation Proficiency Assessment (NJGPA)  Grade 11 - ELA &amp;  Math</vt:lpstr>
      <vt:lpstr>PowerPoint Presentation</vt:lpstr>
      <vt:lpstr>NJ Graduation Proficiency Assessment (NJGPA)  Subgroup Data</vt:lpstr>
      <vt:lpstr>PowerPoint Presentation</vt:lpstr>
      <vt:lpstr>PowerPoint Presentation</vt:lpstr>
      <vt:lpstr>PowerPoint Presentation</vt:lpstr>
      <vt:lpstr>ACCESS for MLLs</vt:lpstr>
      <vt:lpstr>PowerPoint Presentation</vt:lpstr>
      <vt:lpstr>Dynamic Learning Map (DLM)</vt:lpstr>
      <vt:lpstr>PowerPoint Presentation</vt:lpstr>
      <vt:lpstr>Next Steps and Interventions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Assessment Summary Results</dc:title>
  <dc:creator>Cappiello, Diane</dc:creator>
  <cp:lastModifiedBy>Cappiello, Diane</cp:lastModifiedBy>
  <cp:revision>2</cp:revision>
  <cp:lastPrinted>2023-09-19T21:15:38Z</cp:lastPrinted>
  <dcterms:modified xsi:type="dcterms:W3CDTF">2023-09-20T02:53:21Z</dcterms:modified>
</cp:coreProperties>
</file>